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sldIdLst>
    <p:sldId id="256" r:id="rId2"/>
    <p:sldId id="257" r:id="rId3"/>
    <p:sldId id="258" r:id="rId4"/>
    <p:sldId id="271" r:id="rId5"/>
    <p:sldId id="284" r:id="rId6"/>
    <p:sldId id="259" r:id="rId7"/>
    <p:sldId id="272" r:id="rId8"/>
    <p:sldId id="261" r:id="rId9"/>
    <p:sldId id="262" r:id="rId10"/>
    <p:sldId id="263" r:id="rId11"/>
    <p:sldId id="276" r:id="rId12"/>
    <p:sldId id="264" r:id="rId13"/>
    <p:sldId id="286" r:id="rId14"/>
    <p:sldId id="287" r:id="rId15"/>
    <p:sldId id="285" r:id="rId16"/>
    <p:sldId id="273" r:id="rId17"/>
    <p:sldId id="267" r:id="rId18"/>
    <p:sldId id="268" r:id="rId19"/>
    <p:sldId id="269" r:id="rId20"/>
    <p:sldId id="274" r:id="rId21"/>
    <p:sldId id="275" r:id="rId22"/>
    <p:sldId id="278" r:id="rId23"/>
    <p:sldId id="279" r:id="rId24"/>
    <p:sldId id="288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5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15.bin"/><Relationship Id="rId3" Type="http://schemas.microsoft.com/office/2006/relationships/legacyDiagramText" Target="legacyDiagramText10.bin"/><Relationship Id="rId7" Type="http://schemas.microsoft.com/office/2006/relationships/legacyDiagramText" Target="legacyDiagramText14.bin"/><Relationship Id="rId12" Type="http://schemas.microsoft.com/office/2006/relationships/legacyDiagramText" Target="legacyDiagramText19.bin"/><Relationship Id="rId2" Type="http://schemas.microsoft.com/office/2006/relationships/legacyDiagramText" Target="legacyDiagramText9.bin"/><Relationship Id="rId1" Type="http://schemas.microsoft.com/office/2006/relationships/legacyDiagramText" Target="legacyDiagramText8.bin"/><Relationship Id="rId6" Type="http://schemas.microsoft.com/office/2006/relationships/legacyDiagramText" Target="legacyDiagramText13.bin"/><Relationship Id="rId11" Type="http://schemas.microsoft.com/office/2006/relationships/legacyDiagramText" Target="legacyDiagramText18.bin"/><Relationship Id="rId5" Type="http://schemas.microsoft.com/office/2006/relationships/legacyDiagramText" Target="legacyDiagramText12.bin"/><Relationship Id="rId10" Type="http://schemas.microsoft.com/office/2006/relationships/legacyDiagramText" Target="legacyDiagramText17.bin"/><Relationship Id="rId4" Type="http://schemas.microsoft.com/office/2006/relationships/legacyDiagramText" Target="legacyDiagramText11.bin"/><Relationship Id="rId9" Type="http://schemas.microsoft.com/office/2006/relationships/legacyDiagramText" Target="legacyDiagramText16.bin"/></Relationships>
</file>

<file path=ppt/drawings/_rels/vmlDrawing3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27.bin"/><Relationship Id="rId13" Type="http://schemas.microsoft.com/office/2006/relationships/legacyDiagramText" Target="legacyDiagramText32.bin"/><Relationship Id="rId3" Type="http://schemas.microsoft.com/office/2006/relationships/legacyDiagramText" Target="legacyDiagramText22.bin"/><Relationship Id="rId7" Type="http://schemas.microsoft.com/office/2006/relationships/legacyDiagramText" Target="legacyDiagramText26.bin"/><Relationship Id="rId12" Type="http://schemas.microsoft.com/office/2006/relationships/legacyDiagramText" Target="legacyDiagramText31.bin"/><Relationship Id="rId17" Type="http://schemas.microsoft.com/office/2006/relationships/legacyDiagramText" Target="legacyDiagramText36.bin"/><Relationship Id="rId2" Type="http://schemas.microsoft.com/office/2006/relationships/legacyDiagramText" Target="legacyDiagramText21.bin"/><Relationship Id="rId16" Type="http://schemas.microsoft.com/office/2006/relationships/legacyDiagramText" Target="legacyDiagramText35.bin"/><Relationship Id="rId1" Type="http://schemas.microsoft.com/office/2006/relationships/legacyDiagramText" Target="legacyDiagramText20.bin"/><Relationship Id="rId6" Type="http://schemas.microsoft.com/office/2006/relationships/legacyDiagramText" Target="legacyDiagramText25.bin"/><Relationship Id="rId11" Type="http://schemas.microsoft.com/office/2006/relationships/legacyDiagramText" Target="legacyDiagramText30.bin"/><Relationship Id="rId5" Type="http://schemas.microsoft.com/office/2006/relationships/legacyDiagramText" Target="legacyDiagramText24.bin"/><Relationship Id="rId15" Type="http://schemas.microsoft.com/office/2006/relationships/legacyDiagramText" Target="legacyDiagramText34.bin"/><Relationship Id="rId10" Type="http://schemas.microsoft.com/office/2006/relationships/legacyDiagramText" Target="legacyDiagramText29.bin"/><Relationship Id="rId4" Type="http://schemas.microsoft.com/office/2006/relationships/legacyDiagramText" Target="legacyDiagramText23.bin"/><Relationship Id="rId9" Type="http://schemas.microsoft.com/office/2006/relationships/legacyDiagramText" Target="legacyDiagramText28.bin"/><Relationship Id="rId14" Type="http://schemas.microsoft.com/office/2006/relationships/legacyDiagramText" Target="legacyDiagramText33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72013-C730-49C8-9CF9-6F45785A503D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773EB-1C58-47D3-9AAB-32915AB96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773EB-1C58-47D3-9AAB-32915AB96F7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8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45059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0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1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2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3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4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5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6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7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8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9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0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1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2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3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4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5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6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077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5078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5079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5080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5081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7FF1167-186B-4E78-A832-FC2F22C8F3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DD05D2-4FC7-44E7-A8AB-665365986A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3430B-DF9B-45EA-867F-C0E793127D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A9CF23A-AB40-4027-B10C-AD82057571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7B15B9-AD7A-4B50-8164-CE6355DD16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050973-84AD-482A-8254-17848B1041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59A72-0D7B-4A0B-98BB-F240567050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F1B99D-CEBA-4C94-865A-4E938A69B8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07210-DE1B-4955-8A08-B9C95ADB73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194C8-1764-4EF8-AD01-50C4410203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09782-2D39-4F09-B3A1-FDB5495FA3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FED59-3558-42FD-83A4-51D1332B37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4403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3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3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3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3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53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405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4055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4056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4057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44D50A5-357D-416A-B63B-AF5AEA2C8B81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teach.com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2686050"/>
          </a:xfrm>
        </p:spPr>
        <p:txBody>
          <a:bodyPr/>
          <a:lstStyle/>
          <a:p>
            <a:r>
              <a:rPr lang="en-US" b="0"/>
              <a:t>Too Much Content,</a:t>
            </a:r>
            <a:br>
              <a:rPr lang="en-US" b="0"/>
            </a:br>
            <a:r>
              <a:rPr lang="en-US" b="0"/>
              <a:t/>
            </a:r>
            <a:br>
              <a:rPr lang="en-US" b="0"/>
            </a:br>
            <a:r>
              <a:rPr lang="en-US" b="0"/>
              <a:t>Too Little Time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</p:spPr>
        <p:txBody>
          <a:bodyPr/>
          <a:lstStyle/>
          <a:p>
            <a:r>
              <a:rPr lang="en-US" sz="2400" i="1" dirty="0" smtClean="0"/>
              <a:t>Marti </a:t>
            </a:r>
            <a:r>
              <a:rPr lang="en-US" sz="2400" i="1" dirty="0"/>
              <a:t>Echols, </a:t>
            </a:r>
            <a:r>
              <a:rPr lang="en-US" sz="2400" i="1" dirty="0" smtClean="0"/>
              <a:t>Ph.D.</a:t>
            </a:r>
            <a:endParaRPr lang="en-US" sz="2400" i="1" dirty="0" smtClean="0"/>
          </a:p>
          <a:p>
            <a:r>
              <a:rPr lang="en-US" sz="2400" i="1" dirty="0" smtClean="0"/>
              <a:t>Kathleen </a:t>
            </a:r>
            <a:r>
              <a:rPr lang="en-US" sz="2400" i="1" dirty="0" smtClean="0"/>
              <a:t>Hagen</a:t>
            </a:r>
            <a:r>
              <a:rPr lang="en-US" sz="2400" i="1" dirty="0" smtClean="0"/>
              <a:t>, M.M.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 Pre-Assessment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 out what students already know</a:t>
            </a:r>
          </a:p>
          <a:p>
            <a:pPr lvl="1"/>
            <a:r>
              <a:rPr lang="en-US" dirty="0" smtClean="0"/>
              <a:t>Pre-test</a:t>
            </a:r>
          </a:p>
          <a:p>
            <a:pPr lvl="1"/>
            <a:r>
              <a:rPr lang="en-US" dirty="0" smtClean="0"/>
              <a:t>Probe for misconceptions</a:t>
            </a:r>
            <a:endParaRPr lang="en-US" dirty="0"/>
          </a:p>
          <a:p>
            <a:pPr lvl="1"/>
            <a:r>
              <a:rPr lang="en-US" dirty="0"/>
              <a:t>Survey…list of concepts check off</a:t>
            </a:r>
          </a:p>
          <a:p>
            <a:pPr lvl="1"/>
            <a:r>
              <a:rPr lang="en-US" dirty="0"/>
              <a:t>Small group review</a:t>
            </a:r>
          </a:p>
          <a:p>
            <a:pPr lvl="1"/>
            <a:r>
              <a:rPr lang="en-US" dirty="0" err="1" smtClean="0"/>
              <a:t>WebCT</a:t>
            </a:r>
            <a:r>
              <a:rPr lang="en-US" dirty="0" smtClean="0"/>
              <a:t> (or Blackboard) modules</a:t>
            </a:r>
            <a:endParaRPr lang="en-US" dirty="0"/>
          </a:p>
          <a:p>
            <a:pPr lvl="1"/>
            <a:r>
              <a:rPr lang="en-US" dirty="0"/>
              <a:t>Student presentations of </a:t>
            </a:r>
            <a:r>
              <a:rPr lang="en-US" dirty="0" smtClean="0"/>
              <a:t>base-line </a:t>
            </a:r>
            <a:r>
              <a:rPr lang="en-US" dirty="0"/>
              <a:t>concepts</a:t>
            </a:r>
          </a:p>
          <a:p>
            <a:pPr lvl="1"/>
            <a:r>
              <a:rPr lang="en-US" dirty="0"/>
              <a:t>Poster presentations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 Big Questions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essentials must </a:t>
            </a:r>
            <a:r>
              <a:rPr lang="en-US" dirty="0" smtClean="0"/>
              <a:t>students learn?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What attitudes, </a:t>
            </a:r>
            <a:r>
              <a:rPr lang="en-US" dirty="0" smtClean="0"/>
              <a:t>processes, </a:t>
            </a:r>
            <a:r>
              <a:rPr lang="en-US" dirty="0"/>
              <a:t>or skills are </a:t>
            </a:r>
            <a:r>
              <a:rPr lang="en-US" dirty="0" smtClean="0"/>
              <a:t>needed?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As a life-long learner, how will student be able to access information </a:t>
            </a:r>
            <a:r>
              <a:rPr lang="en-US" dirty="0"/>
              <a:t>about the content </a:t>
            </a:r>
            <a:r>
              <a:rPr lang="en-US" dirty="0" smtClean="0"/>
              <a:t>after graduation?</a:t>
            </a:r>
            <a:endParaRPr lang="en-US" dirty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Curriculum Compacting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Determine the level you will teach </a:t>
            </a:r>
            <a:r>
              <a:rPr lang="en-US" dirty="0" smtClean="0"/>
              <a:t>at and share that information with your students.</a:t>
            </a:r>
          </a:p>
          <a:p>
            <a:r>
              <a:rPr lang="en-US" dirty="0" smtClean="0"/>
              <a:t>Help them become aware of what they don’t know and make your standards for performance explicit.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was the fifth president of the United States?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Barack Obama</a:t>
            </a:r>
          </a:p>
          <a:p>
            <a:r>
              <a:rPr lang="en-US" dirty="0" smtClean="0"/>
              <a:t>George W. Bush</a:t>
            </a:r>
          </a:p>
          <a:p>
            <a:r>
              <a:rPr lang="en-US" dirty="0" smtClean="0"/>
              <a:t>Bill Clinton</a:t>
            </a:r>
          </a:p>
          <a:p>
            <a:r>
              <a:rPr lang="en-US" dirty="0" smtClean="0"/>
              <a:t>George H. W. Bush</a:t>
            </a:r>
          </a:p>
          <a:p>
            <a:r>
              <a:rPr lang="en-US" dirty="0" smtClean="0"/>
              <a:t>James Monroe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was the tenth president of the United States?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John Quincy Adams</a:t>
            </a:r>
          </a:p>
          <a:p>
            <a:r>
              <a:rPr lang="en-US" dirty="0" smtClean="0"/>
              <a:t>William Henry Harrison</a:t>
            </a:r>
          </a:p>
          <a:p>
            <a:r>
              <a:rPr lang="en-US" dirty="0" smtClean="0"/>
              <a:t>Andrew Jackson</a:t>
            </a:r>
          </a:p>
          <a:p>
            <a:r>
              <a:rPr lang="en-US" dirty="0" smtClean="0"/>
              <a:t>John Tyler</a:t>
            </a:r>
          </a:p>
          <a:p>
            <a:r>
              <a:rPr lang="en-US" dirty="0" smtClean="0"/>
              <a:t>Martin Van Buren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Curriculum </a:t>
            </a:r>
            <a:r>
              <a:rPr lang="en-US" dirty="0" smtClean="0"/>
              <a:t>Compacting, resumed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 </a:t>
            </a:r>
            <a:r>
              <a:rPr lang="en-US" dirty="0"/>
              <a:t>students opportunities to go beyond that level or apply content you </a:t>
            </a:r>
            <a:r>
              <a:rPr lang="en-US" dirty="0" smtClean="0"/>
              <a:t>present.</a:t>
            </a:r>
            <a:endParaRPr lang="en-US" dirty="0"/>
          </a:p>
          <a:p>
            <a:r>
              <a:rPr lang="en-US" dirty="0"/>
              <a:t>Provide peer reviews or learning modules for </a:t>
            </a:r>
            <a:r>
              <a:rPr lang="en-US" dirty="0" smtClean="0"/>
              <a:t>students who need additional </a:t>
            </a:r>
            <a:r>
              <a:rPr lang="en-US" dirty="0"/>
              <a:t>background </a:t>
            </a:r>
            <a:r>
              <a:rPr lang="en-US" dirty="0" smtClean="0"/>
              <a:t>information.</a:t>
            </a:r>
            <a:endParaRPr lang="en-US" dirty="0"/>
          </a:p>
          <a:p>
            <a:r>
              <a:rPr lang="en-US" dirty="0"/>
              <a:t>Use clinical case scenarios to integrate concepts….skills….</a:t>
            </a:r>
            <a:r>
              <a:rPr lang="en-US" dirty="0" smtClean="0"/>
              <a:t>attitudes.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Concepts Model</a:t>
            </a:r>
          </a:p>
        </p:txBody>
      </p:sp>
      <p:graphicFrame>
        <p:nvGraphicFramePr>
          <p:cNvPr id="21511" name="Organization Chart 7"/>
          <p:cNvGraphicFramePr>
            <a:graphicFrameLocks/>
          </p:cNvGraphicFramePr>
          <p:nvPr>
            <p:ph type="dgm" idx="1"/>
          </p:nvPr>
        </p:nvGraphicFramePr>
        <p:xfrm>
          <a:off x="457200" y="1614488"/>
          <a:ext cx="8229600" cy="4500562"/>
        </p:xfrm>
        <a:graphic>
          <a:graphicData uri="http://schemas.openxmlformats.org/drawingml/2006/compatibility">
            <com:legacyDrawing xmlns:com="http://schemas.openxmlformats.org/drawingml/2006/compatibility" spid="_x0000_s215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Teaching Methods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u="sng" dirty="0"/>
              <a:t>Knowledge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Formal lecture (one direction)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Mini lecture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Interactive lecture with student input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Reading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AV materials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Case studies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Individual research/project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Group discussion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Teaching Methods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b="1" u="sng"/>
              <a:t>Skills </a:t>
            </a:r>
          </a:p>
          <a:p>
            <a:r>
              <a:rPr lang="en-US"/>
              <a:t>Simulation</a:t>
            </a:r>
          </a:p>
          <a:p>
            <a:r>
              <a:rPr lang="en-US"/>
              <a:t>Standardized patient</a:t>
            </a:r>
          </a:p>
          <a:p>
            <a:r>
              <a:rPr lang="en-US"/>
              <a:t>Role playing</a:t>
            </a:r>
          </a:p>
          <a:p>
            <a:r>
              <a:rPr lang="en-US"/>
              <a:t>Video taping</a:t>
            </a:r>
          </a:p>
          <a:p>
            <a:r>
              <a:rPr lang="en-US"/>
              <a:t>Clinical practice</a:t>
            </a:r>
          </a:p>
          <a:p>
            <a:r>
              <a:rPr lang="en-US"/>
              <a:t>Checklists</a:t>
            </a:r>
          </a:p>
          <a:p>
            <a:r>
              <a:rPr lang="en-US"/>
              <a:t>Demonstration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b="1" u="sng"/>
              <a:t>Attitudes</a:t>
            </a:r>
          </a:p>
          <a:p>
            <a:pPr lvl="1"/>
            <a:r>
              <a:rPr lang="en-US"/>
              <a:t>Group discussion</a:t>
            </a:r>
          </a:p>
          <a:p>
            <a:pPr lvl="1"/>
            <a:r>
              <a:rPr lang="en-US"/>
              <a:t>Panel discussion</a:t>
            </a:r>
          </a:p>
          <a:p>
            <a:pPr lvl="1"/>
            <a:r>
              <a:rPr lang="en-US"/>
              <a:t>Reflective writing</a:t>
            </a:r>
          </a:p>
          <a:p>
            <a:pPr lvl="1"/>
            <a:r>
              <a:rPr lang="en-US"/>
              <a:t>Focus groups</a:t>
            </a:r>
          </a:p>
          <a:p>
            <a:pPr lvl="1"/>
            <a:r>
              <a:rPr lang="en-US"/>
              <a:t>Movies/clips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Essential to Know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Start at end of the </a:t>
            </a:r>
            <a:r>
              <a:rPr lang="en-US" dirty="0" smtClean="0"/>
              <a:t>course.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Determine what “essentials” must be learned, </a:t>
            </a:r>
            <a:r>
              <a:rPr lang="en-US" dirty="0" smtClean="0"/>
              <a:t>memorized, </a:t>
            </a:r>
            <a:r>
              <a:rPr lang="en-US" dirty="0"/>
              <a:t>or </a:t>
            </a:r>
            <a:r>
              <a:rPr lang="en-US" dirty="0" smtClean="0"/>
              <a:t>practiced.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Deliver clearly, </a:t>
            </a:r>
            <a:r>
              <a:rPr lang="en-US" dirty="0" smtClean="0"/>
              <a:t>repeatedly, </a:t>
            </a:r>
            <a:r>
              <a:rPr lang="en-US" dirty="0"/>
              <a:t>and </a:t>
            </a:r>
            <a:r>
              <a:rPr lang="en-US" dirty="0" smtClean="0"/>
              <a:t>in several </a:t>
            </a:r>
            <a:r>
              <a:rPr lang="en-US" dirty="0"/>
              <a:t>different </a:t>
            </a:r>
            <a:r>
              <a:rPr lang="en-US" dirty="0" smtClean="0"/>
              <a:t>formats.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Practice them…in class, self study, provide immediate feedback, </a:t>
            </a:r>
            <a:r>
              <a:rPr lang="en-US" dirty="0" smtClean="0"/>
              <a:t>quizzes.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A grading </a:t>
            </a:r>
            <a:r>
              <a:rPr lang="en-US" dirty="0"/>
              <a:t>rubric supports mastery of these </a:t>
            </a:r>
            <a:r>
              <a:rPr lang="en-US" dirty="0" smtClean="0"/>
              <a:t>concepts if you share it with </a:t>
            </a:r>
            <a:r>
              <a:rPr lang="en-US" dirty="0" smtClean="0"/>
              <a:t>students.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Determining content essentials</a:t>
            </a:r>
          </a:p>
          <a:p>
            <a:r>
              <a:rPr lang="en-US" dirty="0"/>
              <a:t>Identifying </a:t>
            </a:r>
            <a:r>
              <a:rPr lang="en-US" dirty="0" smtClean="0"/>
              <a:t>learner </a:t>
            </a:r>
            <a:r>
              <a:rPr lang="en-US" dirty="0"/>
              <a:t>needs</a:t>
            </a:r>
          </a:p>
          <a:p>
            <a:r>
              <a:rPr lang="en-US" dirty="0"/>
              <a:t>Peer to peer teaching/learning</a:t>
            </a:r>
          </a:p>
          <a:p>
            <a:r>
              <a:rPr lang="en-US" dirty="0"/>
              <a:t>Strategies for active learning</a:t>
            </a:r>
          </a:p>
          <a:p>
            <a:r>
              <a:rPr lang="en-US" dirty="0"/>
              <a:t>Techniques for productive class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05800" cy="1600200"/>
          </a:xfrm>
        </p:spPr>
        <p:txBody>
          <a:bodyPr/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Attitudes – </a:t>
            </a:r>
            <a:r>
              <a:rPr lang="en-US" sz="3600" dirty="0" smtClean="0"/>
              <a:t>Processes – Approaches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to think in this subject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Design learning opportunities </a:t>
            </a:r>
          </a:p>
          <a:p>
            <a:r>
              <a:rPr lang="en-US" dirty="0"/>
              <a:t>Provide multiple opportunities to learn</a:t>
            </a:r>
          </a:p>
          <a:p>
            <a:r>
              <a:rPr lang="en-US" dirty="0"/>
              <a:t>Model them</a:t>
            </a:r>
          </a:p>
          <a:p>
            <a:r>
              <a:rPr lang="en-US" dirty="0"/>
              <a:t>Extract process</a:t>
            </a:r>
          </a:p>
          <a:p>
            <a:r>
              <a:rPr lang="en-US" dirty="0"/>
              <a:t>Use </a:t>
            </a:r>
            <a:r>
              <a:rPr lang="en-US" dirty="0" smtClean="0"/>
              <a:t>visuals / </a:t>
            </a:r>
            <a:r>
              <a:rPr lang="en-US" dirty="0"/>
              <a:t>AV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How and Where to Access</a:t>
            </a:r>
            <a:br>
              <a:rPr lang="en-US" sz="4000" dirty="0"/>
            </a:br>
            <a:r>
              <a:rPr lang="en-US" sz="4000" dirty="0"/>
              <a:t>Information in the </a:t>
            </a:r>
            <a:r>
              <a:rPr lang="en-US" sz="4000" dirty="0" smtClean="0"/>
              <a:t>Future</a:t>
            </a:r>
            <a:endParaRPr lang="en-US" sz="400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Cannot learn everything from one course or curriculum</a:t>
            </a:r>
          </a:p>
          <a:p>
            <a:pPr>
              <a:lnSpc>
                <a:spcPct val="90000"/>
              </a:lnSpc>
            </a:pPr>
            <a:r>
              <a:rPr lang="en-US" dirty="0"/>
              <a:t>Responsibility as a life-long learner</a:t>
            </a:r>
          </a:p>
          <a:p>
            <a:pPr>
              <a:lnSpc>
                <a:spcPct val="90000"/>
              </a:lnSpc>
            </a:pPr>
            <a:r>
              <a:rPr lang="en-US" dirty="0"/>
              <a:t>They must stay on top of changes</a:t>
            </a:r>
          </a:p>
          <a:p>
            <a:pPr>
              <a:lnSpc>
                <a:spcPct val="90000"/>
              </a:lnSpc>
            </a:pPr>
            <a:r>
              <a:rPr lang="en-US" dirty="0"/>
              <a:t>Integrate these </a:t>
            </a:r>
            <a:r>
              <a:rPr lang="en-US" dirty="0" smtClean="0"/>
              <a:t>into </a:t>
            </a:r>
            <a:r>
              <a:rPr lang="en-US" dirty="0"/>
              <a:t>course using guest speakers, journal articles, scholarly activities</a:t>
            </a:r>
          </a:p>
          <a:p>
            <a:pPr>
              <a:lnSpc>
                <a:spcPct val="90000"/>
              </a:lnSpc>
            </a:pPr>
            <a:r>
              <a:rPr lang="en-US" dirty="0"/>
              <a:t>Evaluate using them…e-portfolio, self reflection, peer review/critique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Content Prioritizing</a:t>
            </a:r>
          </a:p>
        </p:txBody>
      </p:sp>
      <p:graphicFrame>
        <p:nvGraphicFramePr>
          <p:cNvPr id="34819" name="Organization Chart 3"/>
          <p:cNvGraphicFramePr>
            <a:graphicFrameLocks/>
          </p:cNvGraphicFramePr>
          <p:nvPr>
            <p:ph type="dgm" idx="1"/>
          </p:nvPr>
        </p:nvGraphicFramePr>
        <p:xfrm>
          <a:off x="457200" y="1614488"/>
          <a:ext cx="8229600" cy="4500562"/>
        </p:xfrm>
        <a:graphic>
          <a:graphicData uri="http://schemas.openxmlformats.org/drawingml/2006/compatibility">
            <com:legacyDrawing xmlns:com="http://schemas.openxmlformats.org/drawingml/2006/compatibility" spid="_x0000_s3481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Active Learning Techniques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Think- Pair-Share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I-Clicker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One minute review (prior day)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One minute summary of today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Call on students to respond/summarize concepts as you teach them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Post a “question a day”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Mini-lecture with Peer Teaching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Open </a:t>
            </a:r>
            <a:r>
              <a:rPr lang="en-US" sz="2800" dirty="0" smtClean="0"/>
              <a:t>PowerPoint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 some pushback from your students</a:t>
            </a:r>
            <a:endParaRPr lang="en-US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US" dirty="0" smtClean="0"/>
              <a:t>Students are often resistant to your attempts to introduce active learning techniques.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Most common complaints: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I’m not spending $20,000 a year to teach myself!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That’s not how I learn!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Overcome their resistance with the good results they’ll get.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77813"/>
            <a:ext cx="8153400" cy="411162"/>
          </a:xfrm>
        </p:spPr>
        <p:txBody>
          <a:bodyPr/>
          <a:lstStyle/>
          <a:p>
            <a:r>
              <a:rPr lang="en-US" sz="4000"/>
              <a:t>Respiratory  Example</a:t>
            </a:r>
          </a:p>
        </p:txBody>
      </p:sp>
      <p:graphicFrame>
        <p:nvGraphicFramePr>
          <p:cNvPr id="36870" name="Organization Chart 6"/>
          <p:cNvGraphicFramePr>
            <a:graphicFrameLocks/>
          </p:cNvGraphicFramePr>
          <p:nvPr>
            <p:ph type="dgm" idx="1"/>
          </p:nvPr>
        </p:nvGraphicFramePr>
        <p:xfrm>
          <a:off x="228600" y="781050"/>
          <a:ext cx="8915400" cy="5329238"/>
        </p:xfrm>
        <a:graphic>
          <a:graphicData uri="http://schemas.openxmlformats.org/drawingml/2006/compatibility">
            <com:legacyDrawing xmlns:com="http://schemas.openxmlformats.org/drawingml/2006/compatibility" spid="_x0000_s3687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Understand changing role of faculty</a:t>
            </a:r>
          </a:p>
          <a:p>
            <a:r>
              <a:rPr lang="en-US" dirty="0"/>
              <a:t>Design course based on the curriculum map</a:t>
            </a:r>
          </a:p>
          <a:p>
            <a:r>
              <a:rPr lang="en-US" dirty="0"/>
              <a:t>Start with the end in mind</a:t>
            </a:r>
          </a:p>
          <a:p>
            <a:r>
              <a:rPr lang="en-US" dirty="0"/>
              <a:t>Provide knowledge, </a:t>
            </a:r>
            <a:r>
              <a:rPr lang="en-US" dirty="0" smtClean="0"/>
              <a:t>skills, </a:t>
            </a:r>
            <a:r>
              <a:rPr lang="en-US" dirty="0"/>
              <a:t>and attitudes</a:t>
            </a:r>
          </a:p>
          <a:p>
            <a:r>
              <a:rPr lang="en-US" dirty="0"/>
              <a:t>Assess using the same priorities</a:t>
            </a:r>
          </a:p>
          <a:p>
            <a:r>
              <a:rPr lang="en-US" dirty="0"/>
              <a:t>Use active learning techniques and application of concepts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Rodgers R. “What to teach when there isn’t time to teach everything?’ Magna Online Seminars. August. 2010</a:t>
            </a:r>
          </a:p>
          <a:p>
            <a:pPr>
              <a:lnSpc>
                <a:spcPct val="90000"/>
              </a:lnSpc>
            </a:pPr>
            <a:r>
              <a:rPr lang="en-US" sz="2800"/>
              <a:t>Wilson L. “Wilson’s Curriculum Strands”. 2005. Expanded from K. Bull @ Oklahoma State University.</a:t>
            </a:r>
          </a:p>
          <a:p>
            <a:pPr>
              <a:lnSpc>
                <a:spcPct val="90000"/>
              </a:lnSpc>
            </a:pPr>
            <a:r>
              <a:rPr lang="en-US" sz="2800"/>
              <a:t>“A Quick Guide to Teaching”. </a:t>
            </a:r>
            <a:r>
              <a:rPr lang="en-US" sz="2800">
                <a:hlinkClick r:id="rId3"/>
              </a:rPr>
              <a:t>www.euteach.com</a:t>
            </a:r>
            <a:r>
              <a:rPr lang="en-US" sz="2800"/>
              <a:t>. 2009</a:t>
            </a:r>
          </a:p>
          <a:p>
            <a:pPr>
              <a:lnSpc>
                <a:spcPct val="90000"/>
              </a:lnSpc>
            </a:pPr>
            <a:r>
              <a:rPr lang="en-US" sz="2800"/>
              <a:t>Irby D. &amp; Wilkerson. L. “Teaching when time is limited”. BMJ 2008. Vol. 336. wwwmbmj.com.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62000" y="762000"/>
            <a:ext cx="7772400" cy="2286000"/>
          </a:xfrm>
        </p:spPr>
        <p:txBody>
          <a:bodyPr/>
          <a:lstStyle/>
          <a:p>
            <a:r>
              <a:rPr lang="en-US"/>
              <a:t>Thanks for Learning </a:t>
            </a:r>
            <a:br>
              <a:rPr lang="en-US"/>
            </a:br>
            <a:r>
              <a:rPr lang="en-US"/>
              <a:t>With Us Today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/>
              <a:t>Session 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Understand the change in teaching role</a:t>
            </a:r>
          </a:p>
          <a:p>
            <a:r>
              <a:rPr lang="en-US" dirty="0"/>
              <a:t>How to select </a:t>
            </a:r>
            <a:r>
              <a:rPr lang="en-US" dirty="0" smtClean="0"/>
              <a:t>content-specific </a:t>
            </a:r>
            <a:r>
              <a:rPr lang="en-US" dirty="0"/>
              <a:t>knowledge, </a:t>
            </a:r>
            <a:r>
              <a:rPr lang="en-US" dirty="0" smtClean="0"/>
              <a:t>skills, </a:t>
            </a:r>
            <a:r>
              <a:rPr lang="en-US" dirty="0"/>
              <a:t>and attitudes </a:t>
            </a:r>
          </a:p>
          <a:p>
            <a:r>
              <a:rPr lang="en-US" dirty="0"/>
              <a:t>Designing strategies and processes for students to learn needed content</a:t>
            </a:r>
          </a:p>
          <a:p>
            <a:r>
              <a:rPr lang="en-US" dirty="0"/>
              <a:t>Teach for the information 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</a:t>
            </a:r>
            <a:r>
              <a:rPr lang="en-US" dirty="0"/>
              <a:t>for You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</a:t>
            </a:r>
            <a:r>
              <a:rPr lang="en-US" dirty="0"/>
              <a:t>you changed or modified your content from year to year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Do you “add in” new information</a:t>
            </a:r>
            <a:r>
              <a:rPr lang="en-US" dirty="0" smtClean="0"/>
              <a:t>?</a:t>
            </a:r>
            <a:endParaRPr lang="en-US" smtClean="0"/>
          </a:p>
          <a:p>
            <a:pPr>
              <a:buNone/>
            </a:pPr>
            <a:endParaRPr lang="en-US" dirty="0"/>
          </a:p>
          <a:p>
            <a:r>
              <a:rPr lang="en-US" dirty="0"/>
              <a:t>What and how much have you taken out?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Case for Teaching Less Material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4648199"/>
          </a:xfrm>
        </p:spPr>
        <p:txBody>
          <a:bodyPr/>
          <a:lstStyle/>
          <a:p>
            <a:r>
              <a:rPr lang="en-US" dirty="0" smtClean="0"/>
              <a:t>Trying to teach too much material results in surface learning instead of deep learning.</a:t>
            </a:r>
          </a:p>
          <a:p>
            <a:r>
              <a:rPr lang="en-US" dirty="0" smtClean="0"/>
              <a:t>The usual result of surface learning—students forget material as soon as the test is over.</a:t>
            </a:r>
            <a:endParaRPr lang="en-US" dirty="0"/>
          </a:p>
          <a:p>
            <a:r>
              <a:rPr lang="en-US" dirty="0" smtClean="0"/>
              <a:t>Learning basic material really well makes learning new, related material easier.</a:t>
            </a:r>
          </a:p>
          <a:p>
            <a:r>
              <a:rPr lang="en-US" dirty="0" smtClean="0"/>
              <a:t>Misconceptions can be persistent and interfere with learning new material.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Change Our Mindset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Information is </a:t>
            </a:r>
            <a:r>
              <a:rPr lang="en-US" dirty="0" smtClean="0"/>
              <a:t>ubiquitous.</a:t>
            </a:r>
            <a:endParaRPr lang="en-US" dirty="0"/>
          </a:p>
          <a:p>
            <a:r>
              <a:rPr lang="en-US" dirty="0"/>
              <a:t>Lifelong learning is essential in all </a:t>
            </a:r>
            <a:r>
              <a:rPr lang="en-US" dirty="0" smtClean="0"/>
              <a:t>professions.</a:t>
            </a:r>
            <a:endParaRPr lang="en-US" dirty="0"/>
          </a:p>
          <a:p>
            <a:r>
              <a:rPr lang="en-US" dirty="0"/>
              <a:t>Knowing information is not enough; </a:t>
            </a:r>
            <a:r>
              <a:rPr lang="en-US" dirty="0" smtClean="0"/>
              <a:t>our students must </a:t>
            </a:r>
            <a:r>
              <a:rPr lang="en-US" dirty="0"/>
              <a:t>be able to use </a:t>
            </a:r>
            <a:r>
              <a:rPr lang="en-US" dirty="0" smtClean="0"/>
              <a:t>knowledge.</a:t>
            </a:r>
            <a:endParaRPr lang="en-US" dirty="0"/>
          </a:p>
          <a:p>
            <a:r>
              <a:rPr lang="en-US" dirty="0" smtClean="0"/>
              <a:t>Our students need </a:t>
            </a:r>
            <a:r>
              <a:rPr lang="en-US" dirty="0"/>
              <a:t>skills to find information, analyze </a:t>
            </a:r>
            <a:r>
              <a:rPr lang="en-US" dirty="0" smtClean="0"/>
              <a:t>information, </a:t>
            </a:r>
            <a:r>
              <a:rPr lang="en-US" dirty="0"/>
              <a:t>and apply </a:t>
            </a:r>
            <a:r>
              <a:rPr lang="en-US" dirty="0" smtClean="0"/>
              <a:t>it to </a:t>
            </a:r>
            <a:r>
              <a:rPr lang="en-US" dirty="0"/>
              <a:t>new </a:t>
            </a:r>
            <a:r>
              <a:rPr lang="en-US" dirty="0" smtClean="0"/>
              <a:t>settings.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Teaching in the 21</a:t>
            </a:r>
            <a:r>
              <a:rPr lang="en-US" baseline="30000"/>
              <a:t>st</a:t>
            </a:r>
            <a:r>
              <a:rPr lang="en-US"/>
              <a:t> Century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Our job has changed</a:t>
            </a:r>
          </a:p>
          <a:p>
            <a:pPr lvl="1"/>
            <a:r>
              <a:rPr lang="en-US" dirty="0"/>
              <a:t>Talking is not teaching; Listening is not </a:t>
            </a:r>
            <a:r>
              <a:rPr lang="en-US" dirty="0" smtClean="0"/>
              <a:t>learning.</a:t>
            </a:r>
            <a:endParaRPr lang="en-US" dirty="0"/>
          </a:p>
          <a:p>
            <a:pPr lvl="1"/>
            <a:r>
              <a:rPr lang="en-US" dirty="0"/>
              <a:t>We no longer “cover” material, but we “uncover” concepts not known </a:t>
            </a:r>
            <a:r>
              <a:rPr lang="en-US" dirty="0" smtClean="0"/>
              <a:t>before.</a:t>
            </a:r>
            <a:endParaRPr lang="en-US" dirty="0"/>
          </a:p>
          <a:p>
            <a:pPr lvl="1"/>
            <a:r>
              <a:rPr lang="en-US" dirty="0"/>
              <a:t>We are not the “source” for knowledge but a “resource” for </a:t>
            </a:r>
            <a:r>
              <a:rPr lang="en-US" dirty="0" smtClean="0"/>
              <a:t>knowledge.</a:t>
            </a:r>
            <a:endParaRPr lang="en-US" dirty="0"/>
          </a:p>
          <a:p>
            <a:pPr lvl="1"/>
            <a:r>
              <a:rPr lang="en-US" dirty="0"/>
              <a:t>Focus is on the learner understanding, </a:t>
            </a:r>
            <a:r>
              <a:rPr lang="en-US" dirty="0" smtClean="0"/>
              <a:t>retaining, </a:t>
            </a:r>
            <a:r>
              <a:rPr lang="en-US" dirty="0"/>
              <a:t>and using </a:t>
            </a:r>
            <a:r>
              <a:rPr lang="en-US" dirty="0" smtClean="0"/>
              <a:t>knowledge.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How To Select Content To Teach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Develop a curriculum </a:t>
            </a:r>
            <a:r>
              <a:rPr lang="en-US" dirty="0"/>
              <a:t>map </a:t>
            </a:r>
            <a:r>
              <a:rPr lang="en-US" dirty="0" smtClean="0"/>
              <a:t>and a course </a:t>
            </a:r>
            <a:r>
              <a:rPr lang="en-US" dirty="0" smtClean="0"/>
              <a:t>map.</a:t>
            </a:r>
            <a:endParaRPr lang="en-US" dirty="0"/>
          </a:p>
          <a:p>
            <a:r>
              <a:rPr lang="en-US" dirty="0"/>
              <a:t>Find out what students already </a:t>
            </a:r>
            <a:r>
              <a:rPr lang="en-US" dirty="0" smtClean="0"/>
              <a:t>know.</a:t>
            </a:r>
            <a:endParaRPr lang="en-US" dirty="0"/>
          </a:p>
          <a:p>
            <a:r>
              <a:rPr lang="en-US" dirty="0"/>
              <a:t>Compact </a:t>
            </a:r>
            <a:r>
              <a:rPr lang="en-US" dirty="0" smtClean="0"/>
              <a:t>teaching.</a:t>
            </a:r>
            <a:endParaRPr lang="en-US" dirty="0"/>
          </a:p>
          <a:p>
            <a:r>
              <a:rPr lang="en-US" dirty="0"/>
              <a:t>3 </a:t>
            </a:r>
            <a:r>
              <a:rPr lang="en-US" dirty="0" smtClean="0"/>
              <a:t>big </a:t>
            </a:r>
            <a:r>
              <a:rPr lang="en-US" dirty="0"/>
              <a:t>questions </a:t>
            </a:r>
            <a:r>
              <a:rPr lang="en-US" dirty="0" smtClean="0"/>
              <a:t>we must </a:t>
            </a:r>
            <a:r>
              <a:rPr lang="en-US" dirty="0" smtClean="0"/>
              <a:t>consider.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Curriculum Map &amp; Course Map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Curriculum map and a course map</a:t>
            </a:r>
          </a:p>
          <a:p>
            <a:pPr lvl="1"/>
            <a:r>
              <a:rPr lang="en-US" dirty="0"/>
              <a:t>Know what </a:t>
            </a:r>
            <a:r>
              <a:rPr lang="en-US" dirty="0" smtClean="0"/>
              <a:t>the </a:t>
            </a:r>
            <a:r>
              <a:rPr lang="en-US" dirty="0"/>
              <a:t>curriculum </a:t>
            </a:r>
            <a:r>
              <a:rPr lang="en-US" dirty="0" smtClean="0"/>
              <a:t>objectives </a:t>
            </a:r>
            <a:r>
              <a:rPr lang="en-US" dirty="0" smtClean="0"/>
              <a:t>are.</a:t>
            </a:r>
            <a:endParaRPr lang="en-US" dirty="0"/>
          </a:p>
          <a:p>
            <a:pPr lvl="1"/>
            <a:r>
              <a:rPr lang="en-US" dirty="0"/>
              <a:t>Know where your course fits within </a:t>
            </a:r>
            <a:r>
              <a:rPr lang="en-US" dirty="0" smtClean="0"/>
              <a:t>that.</a:t>
            </a:r>
            <a:endParaRPr lang="en-US" dirty="0"/>
          </a:p>
          <a:p>
            <a:pPr lvl="1"/>
            <a:r>
              <a:rPr lang="en-US" dirty="0" smtClean="0"/>
              <a:t>Determine what students </a:t>
            </a:r>
            <a:r>
              <a:rPr lang="en-US" dirty="0"/>
              <a:t>already </a:t>
            </a:r>
            <a:r>
              <a:rPr lang="en-US" dirty="0" smtClean="0"/>
              <a:t>know.</a:t>
            </a:r>
            <a:endParaRPr lang="en-US" dirty="0"/>
          </a:p>
          <a:p>
            <a:pPr lvl="1"/>
            <a:r>
              <a:rPr lang="en-US" dirty="0" smtClean="0"/>
              <a:t>Discover what they are going </a:t>
            </a:r>
            <a:r>
              <a:rPr lang="en-US" dirty="0"/>
              <a:t>to learn after </a:t>
            </a:r>
            <a:r>
              <a:rPr lang="en-US" dirty="0" smtClean="0"/>
              <a:t>your </a:t>
            </a:r>
            <a:r>
              <a:rPr lang="en-US" dirty="0" smtClean="0"/>
              <a:t>course.</a:t>
            </a:r>
            <a:endParaRPr lang="en-US" dirty="0"/>
          </a:p>
          <a:p>
            <a:pPr lvl="1"/>
            <a:r>
              <a:rPr lang="en-US" dirty="0" smtClean="0"/>
              <a:t>Decide what you are responsible </a:t>
            </a:r>
            <a:r>
              <a:rPr lang="en-US" dirty="0"/>
              <a:t>for teaching </a:t>
            </a:r>
            <a:r>
              <a:rPr lang="en-US" dirty="0" smtClean="0"/>
              <a:t>them.</a:t>
            </a:r>
            <a:endParaRPr lang="en-US" dirty="0"/>
          </a:p>
          <a:p>
            <a:pPr lvl="1"/>
            <a:r>
              <a:rPr lang="en-US" dirty="0"/>
              <a:t>See the big </a:t>
            </a:r>
            <a:r>
              <a:rPr lang="en-US" dirty="0" smtClean="0"/>
              <a:t>picture.</a:t>
            </a: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ple">
  <a:themeElements>
    <a:clrScheme name="Mapl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423</TotalTime>
  <Words>1090</Words>
  <Application>Microsoft Office PowerPoint</Application>
  <PresentationFormat>On-screen Show (4:3)</PresentationFormat>
  <Paragraphs>244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Times New Roman</vt:lpstr>
      <vt:lpstr>Wingdings</vt:lpstr>
      <vt:lpstr>Maple</vt:lpstr>
      <vt:lpstr>Too Much Content,  Too Little Time</vt:lpstr>
      <vt:lpstr>Objectives</vt:lpstr>
      <vt:lpstr>Session Objectives</vt:lpstr>
      <vt:lpstr>Questions for You</vt:lpstr>
      <vt:lpstr>The Case for Teaching Less Material</vt:lpstr>
      <vt:lpstr>Change Our Mindset</vt:lpstr>
      <vt:lpstr>Teaching in the 21st Century</vt:lpstr>
      <vt:lpstr>How To Select Content To Teach</vt:lpstr>
      <vt:lpstr>Curriculum Map &amp; Course Map</vt:lpstr>
      <vt:lpstr>Use  Pre-Assessment</vt:lpstr>
      <vt:lpstr>3 Big Questions</vt:lpstr>
      <vt:lpstr>Curriculum Compacting</vt:lpstr>
      <vt:lpstr>Who was the fifth president of the United States?</vt:lpstr>
      <vt:lpstr>Who was the tenth president of the United States?</vt:lpstr>
      <vt:lpstr>Curriculum Compacting, resumed</vt:lpstr>
      <vt:lpstr>Key Concepts Model</vt:lpstr>
      <vt:lpstr>Teaching Methods</vt:lpstr>
      <vt:lpstr>Teaching Methods</vt:lpstr>
      <vt:lpstr>What is Essential to Know</vt:lpstr>
      <vt:lpstr> Attitudes – Processes – Approaches to think in this subject </vt:lpstr>
      <vt:lpstr>How and Where to Access Information in the Future</vt:lpstr>
      <vt:lpstr>Content Prioritizing</vt:lpstr>
      <vt:lpstr>Active Learning Techniques</vt:lpstr>
      <vt:lpstr>Expect some pushback from your students</vt:lpstr>
      <vt:lpstr>Respiratory  Example</vt:lpstr>
      <vt:lpstr>Summary</vt:lpstr>
      <vt:lpstr>References</vt:lpstr>
      <vt:lpstr>Thanks for Learning  With Us Today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 Much Content,  Too Little Time</dc:title>
  <dc:creator>Marti Echols</dc:creator>
  <cp:lastModifiedBy>HPD</cp:lastModifiedBy>
  <cp:revision>37</cp:revision>
  <dcterms:created xsi:type="dcterms:W3CDTF">2010-11-26T21:52:43Z</dcterms:created>
  <dcterms:modified xsi:type="dcterms:W3CDTF">2011-03-09T15:36:27Z</dcterms:modified>
</cp:coreProperties>
</file>