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043" r:id="rId2"/>
  </p:sldMasterIdLst>
  <p:notesMasterIdLst>
    <p:notesMasterId r:id="rId33"/>
  </p:notesMasterIdLst>
  <p:handoutMasterIdLst>
    <p:handoutMasterId r:id="rId34"/>
  </p:handoutMasterIdLst>
  <p:sldIdLst>
    <p:sldId id="256" r:id="rId3"/>
    <p:sldId id="262" r:id="rId4"/>
    <p:sldId id="288" r:id="rId5"/>
    <p:sldId id="296" r:id="rId6"/>
    <p:sldId id="306" r:id="rId7"/>
    <p:sldId id="328" r:id="rId8"/>
    <p:sldId id="312" r:id="rId9"/>
    <p:sldId id="264" r:id="rId10"/>
    <p:sldId id="301" r:id="rId11"/>
    <p:sldId id="300" r:id="rId12"/>
    <p:sldId id="307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6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279" r:id="rId32"/>
  </p:sldIdLst>
  <p:sldSz cx="9144000" cy="6858000" type="screen4x3"/>
  <p:notesSz cx="7010400" cy="92964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onstantia" pitchFamily="18" charset="0"/>
      <p:regular r:id="rId39"/>
      <p:bold r:id="rId40"/>
      <p:italic r:id="rId41"/>
      <p:boldItalic r:id="rId42"/>
    </p:embeddedFont>
    <p:embeddedFont>
      <p:font typeface="Wingdings 2" pitchFamily="18" charset="2"/>
      <p:regular r:id="rId43"/>
    </p:embeddedFont>
    <p:embeddedFont>
      <p:font typeface="Perpetua" pitchFamily="18" charset="0"/>
      <p:regular r:id="rId44"/>
      <p:bold r:id="rId45"/>
      <p:italic r:id="rId46"/>
      <p:boldItalic r:id="rId47"/>
    </p:embeddedFont>
    <p:embeddedFont>
      <p:font typeface="Georgia" pitchFamily="18" charset="0"/>
      <p:regular r:id="rId48"/>
      <p:bold r:id="rId49"/>
      <p:italic r:id="rId50"/>
      <p:boldItalic r:id="rId51"/>
    </p:embeddedFont>
    <p:embeddedFont>
      <p:font typeface="Helvetica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650" autoAdjust="0"/>
  </p:normalViewPr>
  <p:slideViewPr>
    <p:cSldViewPr>
      <p:cViewPr varScale="1">
        <p:scale>
          <a:sx n="104" d="100"/>
          <a:sy n="104" d="100"/>
        </p:scale>
        <p:origin x="-1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axId val="106421632"/>
        <c:axId val="107963520"/>
      </c:barChart>
      <c:catAx>
        <c:axId val="106421632"/>
        <c:scaling>
          <c:orientation val="minMax"/>
        </c:scaling>
        <c:axPos val="b"/>
        <c:tickLblPos val="nextTo"/>
        <c:crossAx val="107963520"/>
        <c:crosses val="autoZero"/>
        <c:auto val="1"/>
        <c:lblAlgn val="ctr"/>
        <c:lblOffset val="100"/>
      </c:catAx>
      <c:valAx>
        <c:axId val="107963520"/>
        <c:scaling>
          <c:orientation val="minMax"/>
        </c:scaling>
        <c:axPos val="l"/>
        <c:majorGridlines/>
        <c:numFmt formatCode="0%" sourceLinked="1"/>
        <c:tickLblPos val="nextTo"/>
        <c:crossAx val="10642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axId val="107965440"/>
        <c:axId val="108201472"/>
      </c:barChart>
      <c:catAx>
        <c:axId val="107965440"/>
        <c:scaling>
          <c:orientation val="minMax"/>
        </c:scaling>
        <c:axPos val="b"/>
        <c:tickLblPos val="nextTo"/>
        <c:crossAx val="108201472"/>
        <c:crosses val="autoZero"/>
        <c:auto val="1"/>
        <c:lblAlgn val="ctr"/>
        <c:lblOffset val="100"/>
      </c:catAx>
      <c:valAx>
        <c:axId val="108201472"/>
        <c:scaling>
          <c:orientation val="minMax"/>
        </c:scaling>
        <c:axPos val="l"/>
        <c:majorGridlines/>
        <c:numFmt formatCode="0%" sourceLinked="1"/>
        <c:tickLblPos val="nextTo"/>
        <c:crossAx val="10796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axId val="107880832"/>
        <c:axId val="107882368"/>
      </c:barChart>
      <c:catAx>
        <c:axId val="107880832"/>
        <c:scaling>
          <c:orientation val="minMax"/>
        </c:scaling>
        <c:axPos val="b"/>
        <c:tickLblPos val="nextTo"/>
        <c:crossAx val="107882368"/>
        <c:crosses val="autoZero"/>
        <c:auto val="1"/>
        <c:lblAlgn val="ctr"/>
        <c:lblOffset val="100"/>
      </c:catAx>
      <c:valAx>
        <c:axId val="107882368"/>
        <c:scaling>
          <c:orientation val="minMax"/>
        </c:scaling>
        <c:axPos val="l"/>
        <c:majorGridlines/>
        <c:numFmt formatCode="0%" sourceLinked="1"/>
        <c:tickLblPos val="nextTo"/>
        <c:crossAx val="1078808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0.17949</cdr:x>
      <cdr:y>0</cdr:y>
    </cdr:from>
    <cdr:to>
      <cdr:x>0.83333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66800" y="609600"/>
          <a:ext cx="3886200" cy="51816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0.7532</cdr:x>
      <cdr:y>0.77016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542858" cy="348571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342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5/31/2012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01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great information visualization never starts from the standpoint of the data set; it starts with questions. Why was the data collected, what’s interesting about it, and what stories can it tell?” (Fry, 2008)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0586"/>
            <a:r>
              <a:rPr lang="en-US" dirty="0" smtClean="0"/>
              <a:t>Notes: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290CAE-4964-441E-A861-B0A1832887F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0586"/>
            <a:r>
              <a:rPr lang="en-US" dirty="0" smtClean="0"/>
              <a:t>Notes: It is hard to anticipate the</a:t>
            </a:r>
            <a:r>
              <a:rPr lang="en-US" baseline="0" dirty="0" smtClean="0"/>
              <a:t> needs of all users. Some may only need this information by gender, others by race/ethnicity, but others might want both gender and race/ethnicity combined.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290CAE-4964-441E-A861-B0A1832887F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is good, showing</a:t>
            </a:r>
            <a:r>
              <a:rPr lang="en-US" baseline="0" dirty="0" smtClean="0"/>
              <a:t> increased growth has not compromised graduation rates. This figure comes from a 281 page report with similar figures for all of our degree programs. Most of our users need only a fraction of those pages. The Dean of the our Graduate Center for Psychological Studies might only need the university graduate programs overall and the programs within her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Not just the info from a good graph, but also drill down and interactivity between charts on the screen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9C1C6-6565-4178-A367-C039865B1755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20586"/>
            <a:r>
              <a:rPr lang="en-US" dirty="0" smtClean="0"/>
              <a:t>Notes: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 to Don after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5F334-C460-4C0F-B062-8834E07CC7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88913"/>
            <a:ext cx="8728075" cy="582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5750" y="1143000"/>
            <a:ext cx="8572500" cy="46386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D75E5-14E1-4273-8A7F-BA018A7A76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493837"/>
            <a:ext cx="2743200" cy="1477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493837"/>
            <a:ext cx="2667000" cy="1477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493837"/>
            <a:ext cx="2743200" cy="1477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304801"/>
          </a:xfrm>
          <a:solidFill>
            <a:schemeClr val="accent4"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524001"/>
            <a:ext cx="4040188" cy="304801"/>
          </a:xfrm>
          <a:solidFill>
            <a:schemeClr val="accent4"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524000"/>
            <a:ext cx="5111750" cy="4602163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7" r:id="rId12"/>
    <p:sldLayoutId id="2147484058" r:id="rId13"/>
    <p:sldLayoutId id="2147484059" r:id="rId14"/>
    <p:sldLayoutId id="2147483845" r:id="rId15"/>
    <p:sldLayoutId id="2147483653" r:id="rId16"/>
    <p:sldLayoutId id="2147483654" r:id="rId17"/>
    <p:sldLayoutId id="2147483664" r:id="rId18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packerb@nova.edu" TargetMode="External"/><Relationship Id="rId2" Type="http://schemas.openxmlformats.org/officeDocument/2006/relationships/hyperlink" Target="mailto:rudawsky@nova.edu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429000"/>
            <a:ext cx="8211000" cy="9906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solidFill>
                  <a:schemeClr val="tx1"/>
                </a:solidFill>
              </a:rPr>
              <a:t>Developing Dashboards to Track the Vision, Mission, and Core Values of the University</a:t>
            </a:r>
            <a:r>
              <a:rPr lang="en-US" sz="3600" dirty="0" smtClean="0">
                <a:solidFill>
                  <a:schemeClr val="tx1"/>
                </a:solidFill>
              </a:rPr>
              <a:t> 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8592000" cy="1600200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Donald J. Rudawsky, Ph.D.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Barbara Packer-Muti, Ed.D.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Nova Southeastern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Ft. Lauderdale, Florida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217488"/>
            <a:ext cx="8458200" cy="1162050"/>
          </a:xfrm>
        </p:spPr>
        <p:txBody>
          <a:bodyPr>
            <a:normAutofit/>
          </a:bodyPr>
          <a:lstStyle/>
          <a:p>
            <a:r>
              <a:rPr lang="en-US" dirty="0" smtClean="0"/>
              <a:t>Dashboards and communication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4294967295"/>
          </p:nvPr>
        </p:nvSpPr>
        <p:spPr>
          <a:xfrm>
            <a:off x="685800" y="1524000"/>
            <a:ext cx="8305800" cy="4343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Unique powerful tool for communicating important information at a glance:  (Not too much, not too little, just enough!)</a:t>
            </a:r>
          </a:p>
          <a:p>
            <a:r>
              <a:rPr lang="en-US" dirty="0" smtClean="0"/>
              <a:t>Minimize distractions: (Limit the hype and flash)  </a:t>
            </a:r>
          </a:p>
          <a:p>
            <a:r>
              <a:rPr lang="en-US" dirty="0" smtClean="0"/>
              <a:t>Speedometers are not for everyone (or everything!) </a:t>
            </a:r>
          </a:p>
          <a:p>
            <a:r>
              <a:rPr lang="en-US" dirty="0" smtClean="0"/>
              <a:t>Organize effectively and consistently</a:t>
            </a:r>
          </a:p>
          <a:p>
            <a:r>
              <a:rPr lang="en-US" dirty="0" smtClean="0"/>
              <a:t>Remember that dashboards are like scorecards – they are all about measuring (where we are and where we’re going)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3400" y="5562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410200"/>
            <a:ext cx="4191000" cy="76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285999"/>
            <a:ext cx="7848600" cy="38401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Ask end-users</a:t>
            </a:r>
          </a:p>
          <a:p>
            <a:pPr lvl="1"/>
            <a:r>
              <a:rPr lang="en-US" sz="2800" dirty="0" smtClean="0"/>
              <a:t>What do you want to know?</a:t>
            </a:r>
          </a:p>
          <a:p>
            <a:r>
              <a:rPr lang="en-US" sz="2800" dirty="0" smtClean="0"/>
              <a:t>Ask content experts</a:t>
            </a:r>
          </a:p>
          <a:p>
            <a:pPr lvl="1"/>
            <a:r>
              <a:rPr lang="en-US" sz="2800" dirty="0" smtClean="0"/>
              <a:t>What do you want to communicate?</a:t>
            </a:r>
          </a:p>
          <a:p>
            <a:pPr lvl="1"/>
            <a:r>
              <a:rPr lang="en-US" sz="2800" dirty="0" smtClean="0"/>
              <a:t>Who is your audience?</a:t>
            </a:r>
          </a:p>
          <a:p>
            <a:pPr lvl="1"/>
            <a:r>
              <a:rPr lang="en-US" sz="2800" dirty="0" smtClean="0"/>
              <a:t>What data is available and where does it live?</a:t>
            </a:r>
          </a:p>
          <a:p>
            <a:pPr lvl="1"/>
            <a:r>
              <a:rPr lang="en-US" sz="2800" dirty="0" smtClean="0"/>
              <a:t>Discuss Timeliness of Data</a:t>
            </a:r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eorgia" pitchFamily="18" charset="0"/>
              </a:rPr>
              <a:t>Dashboard Development: </a:t>
            </a:r>
            <a:br>
              <a:rPr lang="en-US" sz="3200" dirty="0" smtClean="0">
                <a:latin typeface="Georgia" pitchFamily="18" charset="0"/>
              </a:rPr>
            </a:br>
            <a:r>
              <a:rPr lang="en-US" sz="3200" dirty="0" smtClean="0">
                <a:latin typeface="Georgia" pitchFamily="18" charset="0"/>
              </a:rPr>
              <a:t>1. What do we put on these things?</a:t>
            </a:r>
            <a:endParaRPr lang="en-US" sz="32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eorgia" pitchFamily="18" charset="0"/>
              </a:rPr>
              <a:t>Dashboard Development: </a:t>
            </a:r>
            <a:br>
              <a:rPr lang="en-US" sz="3200" dirty="0" smtClean="0">
                <a:latin typeface="Georgia" pitchFamily="18" charset="0"/>
              </a:rPr>
            </a:br>
            <a:r>
              <a:rPr lang="en-US" sz="3200" dirty="0" smtClean="0">
                <a:latin typeface="Georgia" pitchFamily="18" charset="0"/>
              </a:rPr>
              <a:t>2. Layout</a:t>
            </a:r>
            <a:endParaRPr lang="en-US" sz="3200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Templates – Some key design elements to keep things similar and easy for users</a:t>
            </a:r>
          </a:p>
          <a:p>
            <a:r>
              <a:rPr lang="en-US" dirty="0" smtClean="0"/>
              <a:t>Select Charts – Time Series or Not? Percentages, Values, or Both? Targets?</a:t>
            </a:r>
          </a:p>
          <a:p>
            <a:r>
              <a:rPr lang="en-US" dirty="0" smtClean="0"/>
              <a:t>Balance – Use the tools vs. Information Overload</a:t>
            </a:r>
          </a:p>
          <a:p>
            <a:r>
              <a:rPr lang="en-US" dirty="0" smtClean="0"/>
              <a:t>Highlight most important information – Placement and Size</a:t>
            </a:r>
          </a:p>
          <a:p>
            <a:r>
              <a:rPr lang="en-US" dirty="0" smtClean="0"/>
              <a:t>Interactivity – Between Charts on Dashboard, Between Dashboards, and Within Charts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eorgia" pitchFamily="18" charset="0"/>
              </a:rPr>
              <a:t>Dashboard Development: </a:t>
            </a:r>
            <a:br>
              <a:rPr lang="en-US" sz="3600" dirty="0" smtClean="0">
                <a:latin typeface="Georgia" pitchFamily="18" charset="0"/>
              </a:rPr>
            </a:br>
            <a:r>
              <a:rPr lang="en-US" sz="3600" dirty="0" smtClean="0">
                <a:latin typeface="Georgia" pitchFamily="18" charset="0"/>
              </a:rPr>
              <a:t>3. Organization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Originally by Center</a:t>
            </a:r>
          </a:p>
          <a:p>
            <a:r>
              <a:rPr lang="en-US" dirty="0" smtClean="0"/>
              <a:t>Switched to Core Values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Georgia" pitchFamily="18" charset="0"/>
              </a:rPr>
              <a:t>Orientation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04" t="12505" r="60185" b="13421"/>
          <a:stretch>
            <a:fillRect/>
          </a:stretch>
        </p:blipFill>
        <p:spPr bwMode="auto">
          <a:xfrm>
            <a:off x="1572816" y="1600201"/>
            <a:ext cx="5998369" cy="492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51031" b="7796"/>
          <a:stretch>
            <a:fillRect/>
          </a:stretch>
        </p:blipFill>
        <p:spPr bwMode="auto">
          <a:xfrm>
            <a:off x="381000" y="13716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9531" r="50781" b="8203"/>
          <a:stretch>
            <a:fillRect/>
          </a:stretch>
        </p:blipFill>
        <p:spPr bwMode="auto">
          <a:xfrm>
            <a:off x="350108" y="1371600"/>
            <a:ext cx="8443784" cy="495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9045" r="50893" b="8482"/>
          <a:stretch>
            <a:fillRect/>
          </a:stretch>
        </p:blipFill>
        <p:spPr bwMode="auto">
          <a:xfrm>
            <a:off x="441377" y="1447800"/>
            <a:ext cx="826124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9101" r="50893" b="7494"/>
          <a:stretch>
            <a:fillRect/>
          </a:stretch>
        </p:blipFill>
        <p:spPr bwMode="auto">
          <a:xfrm>
            <a:off x="493819" y="1295400"/>
            <a:ext cx="81563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8973" r="50893" b="8482"/>
          <a:stretch>
            <a:fillRect/>
          </a:stretch>
        </p:blipFill>
        <p:spPr bwMode="auto">
          <a:xfrm>
            <a:off x="381000" y="12954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217488"/>
            <a:ext cx="8458200" cy="1162050"/>
          </a:xfrm>
        </p:spPr>
        <p:txBody>
          <a:bodyPr>
            <a:normAutofit/>
          </a:bodyPr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4294967295"/>
          </p:nvPr>
        </p:nvSpPr>
        <p:spPr>
          <a:xfrm>
            <a:off x="457200" y="1524000"/>
            <a:ext cx="8305800" cy="4343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Describe the process of how our university decided to begin using dashboards as a way to share information</a:t>
            </a:r>
          </a:p>
          <a:p>
            <a:r>
              <a:rPr lang="en-US" dirty="0" smtClean="0"/>
              <a:t>Describe a team approach and role/responsibilities in developing our dashboards</a:t>
            </a:r>
          </a:p>
          <a:p>
            <a:r>
              <a:rPr lang="en-US" dirty="0" smtClean="0"/>
              <a:t>Identify effective methods of visual-perceptual displays</a:t>
            </a:r>
          </a:p>
          <a:p>
            <a:r>
              <a:rPr lang="en-US" dirty="0" smtClean="0"/>
              <a:t>Define the characteristics of a well-designed dashboard</a:t>
            </a:r>
          </a:p>
          <a:p>
            <a:r>
              <a:rPr lang="en-US" dirty="0" smtClean="0"/>
              <a:t>Explain the use of dashboards in higher education for diverse audiences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3400" y="5562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410200"/>
            <a:ext cx="4191000" cy="76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8973" r="50893" b="8482"/>
          <a:stretch>
            <a:fillRect/>
          </a:stretch>
        </p:blipFill>
        <p:spPr bwMode="auto">
          <a:xfrm>
            <a:off x="381000" y="12192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467" t="8224" r="51480" b="5428"/>
          <a:stretch>
            <a:fillRect/>
          </a:stretch>
        </p:blipFill>
        <p:spPr bwMode="auto">
          <a:xfrm>
            <a:off x="1219200" y="12192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8382" r="50368" b="8088"/>
          <a:stretch>
            <a:fillRect/>
          </a:stretch>
        </p:blipFill>
        <p:spPr bwMode="auto">
          <a:xfrm>
            <a:off x="457200" y="1371600"/>
            <a:ext cx="822960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19045" r="50893" b="8482"/>
          <a:stretch>
            <a:fillRect/>
          </a:stretch>
        </p:blipFill>
        <p:spPr bwMode="auto">
          <a:xfrm>
            <a:off x="635000" y="1219200"/>
            <a:ext cx="787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9008" r="50893" b="8482"/>
          <a:stretch>
            <a:fillRect/>
          </a:stretch>
        </p:blipFill>
        <p:spPr bwMode="auto">
          <a:xfrm>
            <a:off x="508000" y="1066800"/>
            <a:ext cx="812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17857" r="50893" b="8482"/>
          <a:stretch>
            <a:fillRect/>
          </a:stretch>
        </p:blipFill>
        <p:spPr bwMode="auto">
          <a:xfrm>
            <a:off x="635000" y="1066800"/>
            <a:ext cx="787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50000" b="1786"/>
          <a:stretch>
            <a:fillRect/>
          </a:stretch>
        </p:blipFill>
        <p:spPr bwMode="auto">
          <a:xfrm>
            <a:off x="1333500" y="1066800"/>
            <a:ext cx="6477000" cy="508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20089" r="50893" b="8482"/>
          <a:stretch>
            <a:fillRect/>
          </a:stretch>
        </p:blipFill>
        <p:spPr bwMode="auto">
          <a:xfrm>
            <a:off x="708422" y="1066800"/>
            <a:ext cx="772715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19045" r="50893" b="8482"/>
          <a:stretch>
            <a:fillRect/>
          </a:stretch>
        </p:blipFill>
        <p:spPr bwMode="auto">
          <a:xfrm>
            <a:off x="635000" y="1143000"/>
            <a:ext cx="787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r>
              <a:rPr lang="en-US" dirty="0" smtClean="0"/>
              <a:t>High Level Organization of Dashboards: More Pro-Active Less Reactive</a:t>
            </a:r>
          </a:p>
          <a:p>
            <a:r>
              <a:rPr lang="en-US" dirty="0" smtClean="0"/>
              <a:t>Design/Template Decisions made at the Outset</a:t>
            </a:r>
          </a:p>
          <a:p>
            <a:r>
              <a:rPr lang="en-US" dirty="0" smtClean="0"/>
              <a:t>Access Decisions Made Earlier and Plan for Future Access Decisions</a:t>
            </a:r>
          </a:p>
          <a:p>
            <a:r>
              <a:rPr lang="en-US" dirty="0" smtClean="0"/>
              <a:t>Prioritize Content</a:t>
            </a:r>
          </a:p>
          <a:p>
            <a:r>
              <a:rPr lang="en-US" dirty="0" smtClean="0"/>
              <a:t>Personnel Time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Usability with </a:t>
            </a: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smtClean="0"/>
              <a:t>devices</a:t>
            </a:r>
          </a:p>
          <a:p>
            <a:r>
              <a:rPr lang="en-US" dirty="0" smtClean="0"/>
              <a:t>Prioritize Staff Time</a:t>
            </a:r>
          </a:p>
          <a:p>
            <a:r>
              <a:rPr lang="en-US" smtClean="0"/>
              <a:t>Communicate Ownership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5"/>
          <p:cNvSpPr>
            <a:spLocks noChangeArrowheads="1"/>
          </p:cNvSpPr>
          <p:nvPr/>
        </p:nvSpPr>
        <p:spPr bwMode="auto">
          <a:xfrm>
            <a:off x="685800" y="304800"/>
            <a:ext cx="784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EEAF30"/>
                </a:solidFill>
                <a:latin typeface="Georgia"/>
              </a:rPr>
              <a:t>“Typical” Report from Institutional Effectiveness</a:t>
            </a:r>
            <a:endParaRPr lang="en-US" sz="2800" baseline="30000" dirty="0">
              <a:solidFill>
                <a:srgbClr val="EEAF30"/>
              </a:solidFill>
              <a:latin typeface="Georgia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514608" y="6295322"/>
            <a:ext cx="905523" cy="47625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52400" y="1676400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Content Placeholder 9"/>
          <p:cNvGraphicFramePr>
            <a:graphicFrameLocks/>
          </p:cNvGraphicFramePr>
          <p:nvPr/>
        </p:nvGraphicFramePr>
        <p:xfrm>
          <a:off x="457200" y="1524000"/>
          <a:ext cx="5943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4572000"/>
            <a:ext cx="3962400" cy="18287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rudawsky@nova.edu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packerb@nova.edu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Placeholder 7" descr="puzzle_piece_stickfigures.pn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4074" b="4074"/>
          <a:stretch>
            <a:fillRect/>
          </a:stretch>
        </p:blipFill>
        <p:spPr>
          <a:xfrm>
            <a:off x="1143000" y="533400"/>
            <a:ext cx="6858000" cy="35433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5"/>
          <p:cNvSpPr>
            <a:spLocks noChangeArrowheads="1"/>
          </p:cNvSpPr>
          <p:nvPr/>
        </p:nvSpPr>
        <p:spPr bwMode="auto">
          <a:xfrm>
            <a:off x="685800" y="228600"/>
            <a:ext cx="7848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2"/>
                </a:solidFill>
                <a:latin typeface="Georgia"/>
              </a:rPr>
              <a:t>	</a:t>
            </a:r>
            <a:r>
              <a:rPr lang="en-US" sz="3200" dirty="0" smtClean="0">
                <a:solidFill>
                  <a:schemeClr val="tx2"/>
                </a:solidFill>
                <a:latin typeface="Georgia"/>
              </a:rPr>
              <a:t>“Typical” Data Table – Old Style</a:t>
            </a:r>
            <a:endParaRPr lang="en-US" sz="3200" baseline="30000" dirty="0">
              <a:solidFill>
                <a:schemeClr val="tx2"/>
              </a:solidFill>
              <a:latin typeface="Georgia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514608" y="6295322"/>
            <a:ext cx="905523" cy="47625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143000" y="1981200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dirty="0" smtClean="0">
                <a:latin typeface="Georgia" pitchFamily="18" charset="0"/>
              </a:rPr>
              <a:t>    </a:t>
            </a:r>
            <a:r>
              <a:rPr lang="en-US" sz="3200" dirty="0" smtClean="0">
                <a:latin typeface="Georgia" pitchFamily="18" charset="0"/>
              </a:rPr>
              <a:t>“</a:t>
            </a:r>
            <a:r>
              <a:rPr lang="en-US" sz="3200" dirty="0" err="1" smtClean="0">
                <a:latin typeface="Georgia" pitchFamily="18" charset="0"/>
              </a:rPr>
              <a:t>Typical”Figure</a:t>
            </a:r>
            <a:endParaRPr lang="en-US" sz="32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30" t="24079" r="54630" b="6477"/>
          <a:stretch>
            <a:fillRect/>
          </a:stretch>
        </p:blipFill>
        <p:spPr bwMode="auto">
          <a:xfrm>
            <a:off x="1276350" y="1873827"/>
            <a:ext cx="6591300" cy="449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51031" b="7796"/>
          <a:stretch>
            <a:fillRect/>
          </a:stretch>
        </p:blipFill>
        <p:spPr bwMode="auto">
          <a:xfrm>
            <a:off x="381000" y="13716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eorgia" pitchFamily="18" charset="0"/>
              </a:rPr>
              <a:t>Working Definition:  Dashboard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mtClean="0"/>
          </a:p>
          <a:p>
            <a:pPr>
              <a:buNone/>
            </a:pPr>
            <a:r>
              <a:rPr lang="en-US" smtClean="0"/>
              <a:t>Dashboards </a:t>
            </a:r>
            <a:r>
              <a:rPr lang="en-US" dirty="0" smtClean="0"/>
              <a:t>provide the ability to transform data repositories into consumable information. </a:t>
            </a:r>
          </a:p>
          <a:p>
            <a:pPr>
              <a:buNone/>
            </a:pPr>
            <a:r>
              <a:rPr lang="en-US" dirty="0" smtClean="0"/>
              <a:t>Dashboards display integrated and finely tuned data that deliver insights in a powerful way.  </a:t>
            </a:r>
          </a:p>
          <a:p>
            <a:pPr>
              <a:buNone/>
            </a:pPr>
            <a:r>
              <a:rPr lang="en-US" dirty="0" smtClean="0"/>
              <a:t>Dashboards are an effective tool to communicate information. </a:t>
            </a:r>
          </a:p>
          <a:p>
            <a:pPr>
              <a:buNone/>
            </a:pPr>
            <a:r>
              <a:rPr lang="en-US" dirty="0" smtClean="0"/>
              <a:t>					(Few, S. 2006)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895600" cy="3200399"/>
          </a:xfrm>
        </p:spPr>
        <p:txBody>
          <a:bodyPr>
            <a:normAutofit/>
          </a:bodyPr>
          <a:lstStyle/>
          <a:p>
            <a:r>
              <a:rPr lang="en-US" dirty="0" smtClean="0"/>
              <a:t>New President and CEO</a:t>
            </a:r>
          </a:p>
          <a:p>
            <a:r>
              <a:rPr lang="en-US" dirty="0" smtClean="0"/>
              <a:t>New Vision </a:t>
            </a:r>
          </a:p>
          <a:p>
            <a:r>
              <a:rPr lang="en-US" dirty="0" smtClean="0"/>
              <a:t>New Mission </a:t>
            </a:r>
          </a:p>
          <a:p>
            <a:r>
              <a:rPr lang="en-US" dirty="0" smtClean="0"/>
              <a:t>8 Core Values</a:t>
            </a:r>
          </a:p>
          <a:p>
            <a:r>
              <a:rPr lang="en-US" dirty="0" smtClean="0"/>
              <a:t>6 Priorities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3505199"/>
          </a:xfrm>
        </p:spPr>
        <p:txBody>
          <a:bodyPr>
            <a:normAutofit/>
          </a:bodyPr>
          <a:lstStyle/>
          <a:p>
            <a:r>
              <a:rPr lang="en-US" dirty="0" smtClean="0"/>
              <a:t>17 Academic Units</a:t>
            </a:r>
          </a:p>
          <a:p>
            <a:r>
              <a:rPr lang="en-US" dirty="0" smtClean="0"/>
              <a:t>16 Administrative Units</a:t>
            </a:r>
          </a:p>
          <a:p>
            <a:r>
              <a:rPr lang="en-US" dirty="0" smtClean="0"/>
              <a:t>36+ Strategic Business Plans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“the success or failure of my presidency rests on the shoulders of IE” </a:t>
            </a:r>
            <a:r>
              <a:rPr lang="en-US" dirty="0" err="1" smtClean="0"/>
              <a:t>Hanbury</a:t>
            </a:r>
            <a:r>
              <a:rPr lang="en-US" dirty="0" smtClean="0"/>
              <a:t>, 2011.</a:t>
            </a:r>
          </a:p>
          <a:p>
            <a:r>
              <a:rPr lang="en-US" dirty="0" smtClean="0"/>
              <a:t>(OH MY!)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8" name="Content Placeholder 17" descr="single_piece.pn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1040000" y="1493838"/>
            <a:ext cx="1577599" cy="1477962"/>
          </a:xfrm>
        </p:spPr>
      </p:pic>
      <p:pic>
        <p:nvPicPr>
          <p:cNvPr id="20" name="Content Placeholder 19" descr="single_piece.png"/>
          <p:cNvPicPr>
            <a:picLocks noGrp="1" noChangeAspect="1"/>
          </p:cNvPicPr>
          <p:nvPr>
            <p:ph sz="half" idx="16"/>
          </p:nvPr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0" y="1524000"/>
            <a:ext cx="1577599" cy="1477962"/>
          </a:xfrm>
        </p:spPr>
      </p:pic>
      <p:pic>
        <p:nvPicPr>
          <p:cNvPr id="22" name="Content Placeholder 21" descr="single_piece.png"/>
          <p:cNvPicPr>
            <a:picLocks noGrp="1" noChangeAspect="1"/>
          </p:cNvPicPr>
          <p:nvPr>
            <p:ph sz="half" idx="17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02600" y="1493838"/>
            <a:ext cx="1577599" cy="1477962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72312"/>
          </a:xfrm>
        </p:spPr>
        <p:txBody>
          <a:bodyPr/>
          <a:lstStyle/>
          <a:p>
            <a:r>
              <a:rPr lang="en-US" dirty="0" smtClean="0"/>
              <a:t>Cultural change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2667000" y="1981200"/>
            <a:ext cx="762000" cy="609600"/>
          </a:xfrm>
          <a:prstGeom prst="rightArrow">
            <a:avLst>
              <a:gd name="adj1" fmla="val 2541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638800" y="1905000"/>
            <a:ext cx="762000" cy="609600"/>
          </a:xfrm>
          <a:prstGeom prst="rightArrow">
            <a:avLst>
              <a:gd name="adj1" fmla="val 2541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33400" y="1143000"/>
            <a:ext cx="8610600" cy="5715000"/>
            <a:chOff x="1824" y="633"/>
            <a:chExt cx="2834" cy="2849"/>
          </a:xfrm>
        </p:grpSpPr>
        <p:sp>
          <p:nvSpPr>
            <p:cNvPr id="102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>
                <a:alpha val="77000"/>
              </a:srgbClr>
            </a:solidFill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>
                <a:alpha val="77000"/>
              </a:srgbClr>
            </a:solidFill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Puzzle1"/>
            <p:cNvSpPr>
              <a:spLocks noEditPoints="1" noChangeArrowheads="1"/>
            </p:cNvSpPr>
            <p:nvPr/>
          </p:nvSpPr>
          <p:spPr bwMode="auto">
            <a:xfrm>
              <a:off x="1824" y="1089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>
                <a:alpha val="77000"/>
              </a:srgbClr>
            </a:solidFill>
            <a:ln w="285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304800"/>
            <a:ext cx="8728075" cy="11160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The Team Approach</a:t>
            </a: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17255-A775-40B3-A717-84E03C7C3F9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26676" name="Group 52"/>
          <p:cNvGraphicFramePr>
            <a:graphicFrameLocks noGrp="1"/>
          </p:cNvGraphicFramePr>
          <p:nvPr/>
        </p:nvGraphicFramePr>
        <p:xfrm>
          <a:off x="457200" y="1905000"/>
          <a:ext cx="8153400" cy="3829368"/>
        </p:xfrm>
        <a:graphic>
          <a:graphicData uri="http://schemas.openxmlformats.org/drawingml/2006/table">
            <a:tbl>
              <a:tblPr/>
              <a:tblGrid>
                <a:gridCol w="4152167"/>
                <a:gridCol w="4001233"/>
              </a:tblGrid>
              <a:tr h="429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Helvetica"/>
                          <a:cs typeface="Arial" charset="0"/>
                        </a:rPr>
                        <a:t>Coordinator</a:t>
                      </a:r>
                    </a:p>
                  </a:txBody>
                  <a:tcPr marL="170467" marR="170467" marT="85233" marB="852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Helvetica"/>
                          <a:cs typeface="Arial" charset="0"/>
                        </a:rPr>
                        <a:t>Designer</a:t>
                      </a:r>
                    </a:p>
                  </a:txBody>
                  <a:tcPr marL="170467" marR="170467" marT="85233" marB="852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26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Arial" charset="0"/>
                        </a:rPr>
                        <a:t>Facilitates Communication between team members as well as end-users</a:t>
                      </a:r>
                    </a:p>
                  </a:txBody>
                  <a:tcPr marL="170467" marR="170467" marT="85233" marB="852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Arial" charset="0"/>
                        </a:rPr>
                        <a:t>Develops Dashboard Layout and Functionality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/>
                        <a:cs typeface="Arial" charset="0"/>
                      </a:endParaRPr>
                    </a:p>
                  </a:txBody>
                  <a:tcPr marL="170467" marR="170467" marT="85233" marB="852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32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Helvetica"/>
                          <a:cs typeface="Arial" charset="0"/>
                        </a:rPr>
                        <a:t>IT Staff</a:t>
                      </a:r>
                    </a:p>
                  </a:txBody>
                  <a:tcPr marL="170467" marR="170467" marT="85233" marB="852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Helvetica"/>
                          <a:cs typeface="Arial" charset="0"/>
                        </a:rPr>
                        <a:t>Content Experts</a:t>
                      </a:r>
                    </a:p>
                  </a:txBody>
                  <a:tcPr marL="170467" marR="170467" marT="85233" marB="852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43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Arial" charset="0"/>
                        </a:rPr>
                        <a:t>Creates and Maintains Dashboards and Dashboard Security</a:t>
                      </a:r>
                    </a:p>
                  </a:txBody>
                  <a:tcPr marL="170467" marR="170467" marT="85233" marB="852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/>
                          <a:cs typeface="Arial" charset="0"/>
                        </a:rPr>
                        <a:t>Provides Context for the Data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/>
                        <a:cs typeface="Arial" charset="0"/>
                      </a:endParaRPr>
                    </a:p>
                  </a:txBody>
                  <a:tcPr marL="170467" marR="170467" marT="85233" marB="852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Trek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Trek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139575D-AF1F-43BF-910C-F7C64E8E53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1140</TotalTime>
  <Words>667</Words>
  <Application>Microsoft Office PowerPoint</Application>
  <PresentationFormat>On-screen Show (4:3)</PresentationFormat>
  <Paragraphs>129</Paragraphs>
  <Slides>30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Perpetua</vt:lpstr>
      <vt:lpstr>Georgia</vt:lpstr>
      <vt:lpstr>Helvetica</vt:lpstr>
      <vt:lpstr>Wingdings</vt:lpstr>
      <vt:lpstr>Flow</vt:lpstr>
      <vt:lpstr>Developing Dashboards to Track the Vision, Mission, and Core Values of the University  </vt:lpstr>
      <vt:lpstr>Session Objectives</vt:lpstr>
      <vt:lpstr>Slide 3</vt:lpstr>
      <vt:lpstr>Slide 4</vt:lpstr>
      <vt:lpstr>      “Typical”Figure</vt:lpstr>
      <vt:lpstr>Slide 6</vt:lpstr>
      <vt:lpstr>Working Definition:  Dashboard</vt:lpstr>
      <vt:lpstr>Cultural change</vt:lpstr>
      <vt:lpstr>The Team Approach</vt:lpstr>
      <vt:lpstr>Dashboards and communication</vt:lpstr>
      <vt:lpstr>Dashboard Development:  1. What do we put on these things?</vt:lpstr>
      <vt:lpstr>Dashboard Development:  2. Layout</vt:lpstr>
      <vt:lpstr>Dashboard Development:  3. Organization</vt:lpstr>
      <vt:lpstr>Orientation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Lessons Learned</vt:lpstr>
      <vt:lpstr>Slide 30</vt:lpstr>
    </vt:vector>
  </TitlesOfParts>
  <Company>NSU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Participant Feedback on Program Outcomes: A Program Evaluation Consideration</dc:title>
  <dc:subject/>
  <dc:creator>lacey</dc:creator>
  <cp:keywords/>
  <dc:description/>
  <cp:lastModifiedBy>rudawsky</cp:lastModifiedBy>
  <cp:revision>125</cp:revision>
  <dcterms:created xsi:type="dcterms:W3CDTF">2010-11-03T14:57:54Z</dcterms:created>
  <dcterms:modified xsi:type="dcterms:W3CDTF">2012-05-31T19:20:38Z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TC101857272</vt:lpwstr>
  </property>
</Properties>
</file>