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</p:sldMasterIdLst>
  <p:notesMasterIdLst>
    <p:notesMasterId r:id="rId53"/>
  </p:notesMasterIdLst>
  <p:sldIdLst>
    <p:sldId id="257" r:id="rId4"/>
    <p:sldId id="288" r:id="rId5"/>
    <p:sldId id="289" r:id="rId6"/>
    <p:sldId id="290" r:id="rId7"/>
    <p:sldId id="314" r:id="rId8"/>
    <p:sldId id="267" r:id="rId9"/>
    <p:sldId id="268" r:id="rId10"/>
    <p:sldId id="269" r:id="rId11"/>
    <p:sldId id="315" r:id="rId12"/>
    <p:sldId id="342" r:id="rId13"/>
    <p:sldId id="330" r:id="rId14"/>
    <p:sldId id="344" r:id="rId15"/>
    <p:sldId id="343" r:id="rId16"/>
    <p:sldId id="348" r:id="rId17"/>
    <p:sldId id="359" r:id="rId18"/>
    <p:sldId id="316" r:id="rId19"/>
    <p:sldId id="345" r:id="rId20"/>
    <p:sldId id="346" r:id="rId21"/>
    <p:sldId id="341" r:id="rId22"/>
    <p:sldId id="347" r:id="rId23"/>
    <p:sldId id="317" r:id="rId24"/>
    <p:sldId id="333" r:id="rId25"/>
    <p:sldId id="318" r:id="rId26"/>
    <p:sldId id="329" r:id="rId27"/>
    <p:sldId id="338" r:id="rId28"/>
    <p:sldId id="319" r:id="rId29"/>
    <p:sldId id="324" r:id="rId30"/>
    <p:sldId id="357" r:id="rId31"/>
    <p:sldId id="328" r:id="rId32"/>
    <p:sldId id="339" r:id="rId33"/>
    <p:sldId id="327" r:id="rId34"/>
    <p:sldId id="356" r:id="rId35"/>
    <p:sldId id="326" r:id="rId36"/>
    <p:sldId id="355" r:id="rId37"/>
    <p:sldId id="325" r:id="rId38"/>
    <p:sldId id="340" r:id="rId39"/>
    <p:sldId id="320" r:id="rId40"/>
    <p:sldId id="358" r:id="rId41"/>
    <p:sldId id="349" r:id="rId42"/>
    <p:sldId id="353" r:id="rId43"/>
    <p:sldId id="350" r:id="rId44"/>
    <p:sldId id="351" r:id="rId45"/>
    <p:sldId id="352" r:id="rId46"/>
    <p:sldId id="321" r:id="rId47"/>
    <p:sldId id="354" r:id="rId48"/>
    <p:sldId id="322" r:id="rId49"/>
    <p:sldId id="337" r:id="rId50"/>
    <p:sldId id="323" r:id="rId51"/>
    <p:sldId id="313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CCFFCC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12" autoAdjust="0"/>
  </p:normalViewPr>
  <p:slideViewPr>
    <p:cSldViewPr>
      <p:cViewPr>
        <p:scale>
          <a:sx n="95" d="100"/>
          <a:sy n="95" d="100"/>
        </p:scale>
        <p:origin x="-666" y="-7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id\Documents\2.%20TeamPulse\Nova\Nova%20Southeastern%20University.PresentationWorkboo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'C:\Users\David\Documents\2. TeamPulse\Nova\metrics\[Metrics.Items.Overall.xlsx]Communication'!$O$1</c:f>
              <c:strCache>
                <c:ptCount val="1"/>
                <c:pt idx="0">
                  <c:v>p1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'C:\Users\David\Documents\2. TeamPulse\Nova\metrics\[Metrics.Items.Overall.xlsx]Communication'!$N$2:$N$5</c:f>
              <c:strCache>
                <c:ptCount val="4"/>
                <c:pt idx="0">
                  <c:v>There is always open communication throughout all levels and across all units of NSU.</c:v>
                </c:pt>
                <c:pt idx="1">
                  <c:v>Coworkers are kept well informed of what is happening here at work.</c:v>
                </c:pt>
                <c:pt idx="2">
                  <c:v>NSU provides an environment where faculty and staff are encouraged to share their views freely with the administration.</c:v>
                </c:pt>
                <c:pt idx="3">
                  <c:v>My unit (academic or administrative) collaborates well with other units at NSU.</c:v>
                </c:pt>
              </c:strCache>
            </c:strRef>
          </c:cat>
          <c:val>
            <c:numRef>
              <c:f>'C:\Users\David\Documents\2. TeamPulse\Nova\metrics\[Metrics.Items.Overall.xlsx]Communication'!$O$2:$O$5</c:f>
              <c:numCache>
                <c:formatCode>General</c:formatCode>
                <c:ptCount val="4"/>
                <c:pt idx="0">
                  <c:v>0.12640000000000001</c:v>
                </c:pt>
                <c:pt idx="1">
                  <c:v>9.1000000000000025E-2</c:v>
                </c:pt>
                <c:pt idx="2">
                  <c:v>7.9900000000000054E-2</c:v>
                </c:pt>
                <c:pt idx="3">
                  <c:v>4.1700000000000001E-2</c:v>
                </c:pt>
              </c:numCache>
            </c:numRef>
          </c:val>
        </c:ser>
        <c:ser>
          <c:idx val="1"/>
          <c:order val="1"/>
          <c:tx>
            <c:strRef>
              <c:f>'C:\Users\David\Documents\2. TeamPulse\Nova\metrics\[Metrics.Items.Overall.xlsx]Communication'!$P$1</c:f>
              <c:strCache>
                <c:ptCount val="1"/>
                <c:pt idx="0">
                  <c:v>p2</c:v>
                </c:pt>
              </c:strCache>
            </c:strRef>
          </c:tx>
          <c:spPr>
            <a:solidFill>
              <a:srgbClr val="FF5500"/>
            </a:solidFill>
          </c:spPr>
          <c:invertIfNegative val="0"/>
          <c:cat>
            <c:strRef>
              <c:f>'C:\Users\David\Documents\2. TeamPulse\Nova\metrics\[Metrics.Items.Overall.xlsx]Communication'!$N$2:$N$5</c:f>
              <c:strCache>
                <c:ptCount val="4"/>
                <c:pt idx="0">
                  <c:v>There is always open communication throughout all levels and across all units of NSU.</c:v>
                </c:pt>
                <c:pt idx="1">
                  <c:v>Coworkers are kept well informed of what is happening here at work.</c:v>
                </c:pt>
                <c:pt idx="2">
                  <c:v>NSU provides an environment where faculty and staff are encouraged to share their views freely with the administration.</c:v>
                </c:pt>
                <c:pt idx="3">
                  <c:v>My unit (academic or administrative) collaborates well with other units at NSU.</c:v>
                </c:pt>
              </c:strCache>
            </c:strRef>
          </c:cat>
          <c:val>
            <c:numRef>
              <c:f>'C:\Users\David\Documents\2. TeamPulse\Nova\metrics\[Metrics.Items.Overall.xlsx]Communication'!$P$2:$P$5</c:f>
              <c:numCache>
                <c:formatCode>General</c:formatCode>
                <c:ptCount val="4"/>
                <c:pt idx="0">
                  <c:v>0.10979999999999999</c:v>
                </c:pt>
                <c:pt idx="1">
                  <c:v>0.10650000000000005</c:v>
                </c:pt>
                <c:pt idx="2">
                  <c:v>7.8900000000000012E-2</c:v>
                </c:pt>
                <c:pt idx="3">
                  <c:v>5.2600000000000001E-2</c:v>
                </c:pt>
              </c:numCache>
            </c:numRef>
          </c:val>
        </c:ser>
        <c:ser>
          <c:idx val="2"/>
          <c:order val="2"/>
          <c:tx>
            <c:strRef>
              <c:f>'C:\Users\David\Documents\2. TeamPulse\Nova\metrics\[Metrics.Items.Overall.xlsx]Communication'!$Q$1</c:f>
              <c:strCache>
                <c:ptCount val="1"/>
                <c:pt idx="0">
                  <c:v>p3</c:v>
                </c:pt>
              </c:strCache>
            </c:strRef>
          </c:tx>
          <c:spPr>
            <a:solidFill>
              <a:srgbClr val="FFAA01"/>
            </a:solidFill>
          </c:spPr>
          <c:invertIfNegative val="0"/>
          <c:cat>
            <c:strRef>
              <c:f>'C:\Users\David\Documents\2. TeamPulse\Nova\metrics\[Metrics.Items.Overall.xlsx]Communication'!$N$2:$N$5</c:f>
              <c:strCache>
                <c:ptCount val="4"/>
                <c:pt idx="0">
                  <c:v>There is always open communication throughout all levels and across all units of NSU.</c:v>
                </c:pt>
                <c:pt idx="1">
                  <c:v>Coworkers are kept well informed of what is happening here at work.</c:v>
                </c:pt>
                <c:pt idx="2">
                  <c:v>NSU provides an environment where faculty and staff are encouraged to share their views freely with the administration.</c:v>
                </c:pt>
                <c:pt idx="3">
                  <c:v>My unit (academic or administrative) collaborates well with other units at NSU.</c:v>
                </c:pt>
              </c:strCache>
            </c:strRef>
          </c:cat>
          <c:val>
            <c:numRef>
              <c:f>'C:\Users\David\Documents\2. TeamPulse\Nova\metrics\[Metrics.Items.Overall.xlsx]Communication'!$Q$2:$Q$5</c:f>
              <c:numCache>
                <c:formatCode>General</c:formatCode>
                <c:ptCount val="4"/>
                <c:pt idx="0">
                  <c:v>0.16209999999999999</c:v>
                </c:pt>
                <c:pt idx="1">
                  <c:v>0.14219999999999999</c:v>
                </c:pt>
                <c:pt idx="2">
                  <c:v>0.11990000000000002</c:v>
                </c:pt>
                <c:pt idx="3">
                  <c:v>7.7299999999999994E-2</c:v>
                </c:pt>
              </c:numCache>
            </c:numRef>
          </c:val>
        </c:ser>
        <c:ser>
          <c:idx val="3"/>
          <c:order val="3"/>
          <c:tx>
            <c:strRef>
              <c:f>'C:\Users\David\Documents\2. TeamPulse\Nova\metrics\[Metrics.Items.Overall.xlsx]Communication'!$R$1</c:f>
              <c:strCache>
                <c:ptCount val="1"/>
                <c:pt idx="0">
                  <c:v>p4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'C:\Users\David\Documents\2. TeamPulse\Nova\metrics\[Metrics.Items.Overall.xlsx]Communication'!$N$2:$N$5</c:f>
              <c:strCache>
                <c:ptCount val="4"/>
                <c:pt idx="0">
                  <c:v>There is always open communication throughout all levels and across all units of NSU.</c:v>
                </c:pt>
                <c:pt idx="1">
                  <c:v>Coworkers are kept well informed of what is happening here at work.</c:v>
                </c:pt>
                <c:pt idx="2">
                  <c:v>NSU provides an environment where faculty and staff are encouraged to share their views freely with the administration.</c:v>
                </c:pt>
                <c:pt idx="3">
                  <c:v>My unit (academic or administrative) collaborates well with other units at NSU.</c:v>
                </c:pt>
              </c:strCache>
            </c:strRef>
          </c:cat>
          <c:val>
            <c:numRef>
              <c:f>'C:\Users\David\Documents\2. TeamPulse\Nova\metrics\[Metrics.Items.Overall.xlsx]Communication'!$R$2:$R$5</c:f>
              <c:numCache>
                <c:formatCode>General</c:formatCode>
                <c:ptCount val="4"/>
                <c:pt idx="0">
                  <c:v>0.26960000000000001</c:v>
                </c:pt>
                <c:pt idx="1">
                  <c:v>0.2787</c:v>
                </c:pt>
                <c:pt idx="2">
                  <c:v>0.28000000000000008</c:v>
                </c:pt>
                <c:pt idx="3">
                  <c:v>0.23230000000000001</c:v>
                </c:pt>
              </c:numCache>
            </c:numRef>
          </c:val>
        </c:ser>
        <c:ser>
          <c:idx val="4"/>
          <c:order val="4"/>
          <c:tx>
            <c:strRef>
              <c:f>'C:\Users\David\Documents\2. TeamPulse\Nova\metrics\[Metrics.Items.Overall.xlsx]Communication'!$S$1</c:f>
              <c:strCache>
                <c:ptCount val="1"/>
                <c:pt idx="0">
                  <c:v>p5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'C:\Users\David\Documents\2. TeamPulse\Nova\metrics\[Metrics.Items.Overall.xlsx]Communication'!$N$2:$N$5</c:f>
              <c:strCache>
                <c:ptCount val="4"/>
                <c:pt idx="0">
                  <c:v>There is always open communication throughout all levels and across all units of NSU.</c:v>
                </c:pt>
                <c:pt idx="1">
                  <c:v>Coworkers are kept well informed of what is happening here at work.</c:v>
                </c:pt>
                <c:pt idx="2">
                  <c:v>NSU provides an environment where faculty and staff are encouraged to share their views freely with the administration.</c:v>
                </c:pt>
                <c:pt idx="3">
                  <c:v>My unit (academic or administrative) collaborates well with other units at NSU.</c:v>
                </c:pt>
              </c:strCache>
            </c:strRef>
          </c:cat>
          <c:val>
            <c:numRef>
              <c:f>'C:\Users\David\Documents\2. TeamPulse\Nova\metrics\[Metrics.Items.Overall.xlsx]Communication'!$S$2:$S$5</c:f>
              <c:numCache>
                <c:formatCode>General</c:formatCode>
                <c:ptCount val="4"/>
                <c:pt idx="0">
                  <c:v>0.21410000000000001</c:v>
                </c:pt>
                <c:pt idx="1">
                  <c:v>0.26450000000000001</c:v>
                </c:pt>
                <c:pt idx="2">
                  <c:v>0.28910000000000002</c:v>
                </c:pt>
                <c:pt idx="3">
                  <c:v>0.34470000000000001</c:v>
                </c:pt>
              </c:numCache>
            </c:numRef>
          </c:val>
        </c:ser>
        <c:ser>
          <c:idx val="5"/>
          <c:order val="5"/>
          <c:tx>
            <c:strRef>
              <c:f>'C:\Users\David\Documents\2. TeamPulse\Nova\metrics\[Metrics.Items.Overall.xlsx]Communication'!$T$1</c:f>
              <c:strCache>
                <c:ptCount val="1"/>
                <c:pt idx="0">
                  <c:v>p6</c:v>
                </c:pt>
              </c:strCache>
            </c:strRef>
          </c:tx>
          <c:spPr>
            <a:solidFill>
              <a:srgbClr val="76B531"/>
            </a:solidFill>
          </c:spPr>
          <c:invertIfNegative val="0"/>
          <c:cat>
            <c:strRef>
              <c:f>'C:\Users\David\Documents\2. TeamPulse\Nova\metrics\[Metrics.Items.Overall.xlsx]Communication'!$N$2:$N$5</c:f>
              <c:strCache>
                <c:ptCount val="4"/>
                <c:pt idx="0">
                  <c:v>There is always open communication throughout all levels and across all units of NSU.</c:v>
                </c:pt>
                <c:pt idx="1">
                  <c:v>Coworkers are kept well informed of what is happening here at work.</c:v>
                </c:pt>
                <c:pt idx="2">
                  <c:v>NSU provides an environment where faculty and staff are encouraged to share their views freely with the administration.</c:v>
                </c:pt>
                <c:pt idx="3">
                  <c:v>My unit (academic or administrative) collaborates well with other units at NSU.</c:v>
                </c:pt>
              </c:strCache>
            </c:strRef>
          </c:cat>
          <c:val>
            <c:numRef>
              <c:f>'C:\Users\David\Documents\2. TeamPulse\Nova\metrics\[Metrics.Items.Overall.xlsx]Communication'!$T$2:$T$5</c:f>
              <c:numCache>
                <c:formatCode>General</c:formatCode>
                <c:ptCount val="4"/>
                <c:pt idx="0">
                  <c:v>0.11810000000000002</c:v>
                </c:pt>
                <c:pt idx="1">
                  <c:v>0.11720000000000005</c:v>
                </c:pt>
                <c:pt idx="2">
                  <c:v>0.15210000000000001</c:v>
                </c:pt>
                <c:pt idx="3">
                  <c:v>0.25130000000000002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1484544"/>
        <c:axId val="38783232"/>
      </c:barChart>
      <c:catAx>
        <c:axId val="101484544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ln>
            <a:noFill/>
          </a:ln>
        </c:spPr>
        <c:crossAx val="38783232"/>
        <c:crosses val="autoZero"/>
        <c:auto val="1"/>
        <c:lblAlgn val="ctr"/>
        <c:lblOffset val="100"/>
        <c:noMultiLvlLbl val="0"/>
      </c:catAx>
      <c:valAx>
        <c:axId val="3878323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ln w="12700">
            <a:solidFill>
              <a:srgbClr val="F89646"/>
            </a:solidFill>
            <a:prstDash val="solid"/>
          </a:ln>
        </c:spPr>
        <c:crossAx val="101484544"/>
        <c:crosses val="autoZero"/>
        <c:crossBetween val="between"/>
        <c:majorUnit val="0.2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7CC77-F015-496A-9B6D-41662867266D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04871-8670-4F9F-B7ED-7703DDE14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73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8634C7-0D4C-4740-BF7F-D5CAD452EF3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09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A87BB7-D2F8-4021-9209-E46F316CA089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0" dirty="0" smtClean="0">
                <a:solidFill>
                  <a:srgbClr val="065780"/>
                </a:solidFill>
                <a:latin typeface="Century Gothic" pitchFamily="34" charset="0"/>
              </a:rPr>
              <a:t>Quantum Workplace</a:t>
            </a:r>
            <a:r>
              <a:rPr lang="en-US" b="0" baseline="0" dirty="0" smtClean="0">
                <a:solidFill>
                  <a:srgbClr val="065780"/>
                </a:solidFill>
                <a:latin typeface="Century Gothic" pitchFamily="34" charset="0"/>
              </a:rPr>
              <a:t> has elaborated a simple, yet potent, </a:t>
            </a:r>
            <a:r>
              <a:rPr lang="en-US" b="0" dirty="0" smtClean="0">
                <a:solidFill>
                  <a:srgbClr val="065780"/>
                </a:solidFill>
                <a:latin typeface="Century Gothic" pitchFamily="34" charset="0"/>
              </a:rPr>
              <a:t>Engagement Model. We call it “Say, Stay, &amp; Strive”.</a:t>
            </a:r>
          </a:p>
          <a:p>
            <a:pPr eaLnBrk="1" hangingPunct="1">
              <a:spcBef>
                <a:spcPct val="0"/>
              </a:spcBef>
            </a:pPr>
            <a:endParaRPr lang="en-US" b="0" dirty="0" smtClean="0">
              <a:solidFill>
                <a:srgbClr val="065780"/>
              </a:solidFill>
              <a:latin typeface="Century Gothic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b="0" dirty="0" smtClean="0">
                <a:solidFill>
                  <a:srgbClr val="065780"/>
                </a:solidFill>
                <a:latin typeface="Century Gothic" pitchFamily="34" charset="0"/>
                <a:cs typeface="Arial" pitchFamily="34" charset="0"/>
              </a:rPr>
              <a:t>In short, the survey was developed to measure three primary components</a:t>
            </a:r>
            <a:r>
              <a:rPr lang="en-US" b="0" baseline="0" dirty="0" smtClean="0">
                <a:solidFill>
                  <a:srgbClr val="065780"/>
                </a:solidFill>
                <a:latin typeface="Century Gothic" pitchFamily="34" charset="0"/>
                <a:cs typeface="Arial" pitchFamily="34" charset="0"/>
              </a:rPr>
              <a:t> of Employee Engagement</a:t>
            </a:r>
            <a:r>
              <a:rPr lang="en-US" b="0" dirty="0" smtClean="0">
                <a:solidFill>
                  <a:srgbClr val="065780"/>
                </a:solidFill>
                <a:latin typeface="Century Gothic" pitchFamily="34" charset="0"/>
                <a:cs typeface="Arial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</a:pPr>
            <a:endParaRPr lang="en-US" b="0" dirty="0" smtClean="0">
              <a:solidFill>
                <a:srgbClr val="065780"/>
              </a:solidFill>
              <a:latin typeface="Century Gothic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b="0" dirty="0" smtClean="0">
                <a:solidFill>
                  <a:srgbClr val="065780"/>
                </a:solidFill>
                <a:latin typeface="Century Gothic" pitchFamily="34" charset="0"/>
                <a:cs typeface="Arial" pitchFamily="34" charset="0"/>
              </a:rPr>
              <a:t>1. Advocacy </a:t>
            </a:r>
            <a:r>
              <a:rPr lang="en-US" b="0" i="0" dirty="0" smtClean="0">
                <a:solidFill>
                  <a:srgbClr val="065780"/>
                </a:solidFill>
                <a:latin typeface="Century Gothic" pitchFamily="34" charset="0"/>
                <a:cs typeface="Arial" pitchFamily="34" charset="0"/>
              </a:rPr>
              <a:t>– Do employees</a:t>
            </a:r>
            <a:r>
              <a:rPr lang="en-US" b="0" i="0" baseline="0" dirty="0" smtClean="0">
                <a:solidFill>
                  <a:srgbClr val="065780"/>
                </a:solidFill>
                <a:latin typeface="Century Gothic" pitchFamily="34" charset="0"/>
                <a:cs typeface="Arial" pitchFamily="34" charset="0"/>
              </a:rPr>
              <a:t> think and </a:t>
            </a:r>
            <a:r>
              <a:rPr lang="en-US" b="0" i="0" dirty="0" smtClean="0">
                <a:solidFill>
                  <a:srgbClr val="065780"/>
                </a:solidFill>
                <a:latin typeface="Century Gothic" pitchFamily="34" charset="0"/>
                <a:cs typeface="Arial" pitchFamily="34" charset="0"/>
              </a:rPr>
              <a:t>speak highly of the organization – its leaders,</a:t>
            </a:r>
            <a:r>
              <a:rPr lang="en-US" b="0" i="0" baseline="0" dirty="0" smtClean="0">
                <a:solidFill>
                  <a:srgbClr val="065780"/>
                </a:solidFill>
                <a:latin typeface="Century Gothic" pitchFamily="34" charset="0"/>
                <a:cs typeface="Arial" pitchFamily="34" charset="0"/>
              </a:rPr>
              <a:t> managers, employees, products, quality and future outlook?</a:t>
            </a:r>
            <a:endParaRPr lang="en-US" b="0" i="0" dirty="0" smtClean="0">
              <a:solidFill>
                <a:srgbClr val="065780"/>
              </a:solidFill>
              <a:latin typeface="Century Gothic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b="0" i="0" dirty="0" smtClean="0">
                <a:solidFill>
                  <a:srgbClr val="065780"/>
                </a:solidFill>
                <a:latin typeface="Century Gothic" pitchFamily="34" charset="0"/>
                <a:cs typeface="Arial" pitchFamily="34" charset="0"/>
              </a:rPr>
              <a:t>2. Intent to Stay – Do employees</a:t>
            </a:r>
            <a:r>
              <a:rPr lang="en-US" b="0" i="0" baseline="0" dirty="0" smtClean="0">
                <a:solidFill>
                  <a:srgbClr val="06578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b="0" i="0" dirty="0" smtClean="0">
                <a:solidFill>
                  <a:srgbClr val="065780"/>
                </a:solidFill>
                <a:latin typeface="Century Gothic" pitchFamily="34" charset="0"/>
                <a:cs typeface="Arial" pitchFamily="34" charset="0"/>
              </a:rPr>
              <a:t>want to be a part of the organization?</a:t>
            </a:r>
          </a:p>
          <a:p>
            <a:pPr eaLnBrk="1" hangingPunct="1">
              <a:spcBef>
                <a:spcPct val="0"/>
              </a:spcBef>
            </a:pPr>
            <a:r>
              <a:rPr lang="en-US" b="0" i="0" dirty="0" smtClean="0">
                <a:solidFill>
                  <a:srgbClr val="065780"/>
                </a:solidFill>
                <a:latin typeface="Century Gothic" pitchFamily="34" charset="0"/>
                <a:cs typeface="Arial" pitchFamily="34" charset="0"/>
              </a:rPr>
              <a:t>3. Discretionary Effort –Do employees think</a:t>
            </a:r>
            <a:r>
              <a:rPr lang="en-US" b="0" i="0" baseline="0" dirty="0" smtClean="0">
                <a:solidFill>
                  <a:srgbClr val="06578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b="0" i="0" dirty="0" smtClean="0">
                <a:solidFill>
                  <a:srgbClr val="065780"/>
                </a:solidFill>
                <a:latin typeface="Century Gothic" pitchFamily="34" charset="0"/>
                <a:cs typeface="Arial" pitchFamily="34" charset="0"/>
              </a:rPr>
              <a:t>of ways to do their jobs better, improve</a:t>
            </a:r>
            <a:r>
              <a:rPr lang="en-US" b="0" i="0" baseline="0" dirty="0" smtClean="0">
                <a:solidFill>
                  <a:srgbClr val="065780"/>
                </a:solidFill>
                <a:latin typeface="Century Gothic" pitchFamily="34" charset="0"/>
                <a:cs typeface="Arial" pitchFamily="34" charset="0"/>
              </a:rPr>
              <a:t> service delivery and operational efficiency?</a:t>
            </a:r>
          </a:p>
          <a:p>
            <a:pPr eaLnBrk="1" hangingPunct="1">
              <a:spcBef>
                <a:spcPct val="0"/>
              </a:spcBef>
            </a:pPr>
            <a:endParaRPr lang="en-US" b="0" i="0" baseline="0" dirty="0" smtClean="0">
              <a:solidFill>
                <a:srgbClr val="065780"/>
              </a:solidFill>
              <a:latin typeface="Century Gothic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b="0" i="0" dirty="0" smtClean="0">
              <a:solidFill>
                <a:srgbClr val="065780"/>
              </a:solidFill>
              <a:latin typeface="Century Gothic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2F93AD-A44B-4CEC-81B0-ACC63C0AD8CA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C93D10-18C2-4FD2-9ABB-84127C54D35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/>
              </a:rPr>
              <a:t>To get a sense of the amount data contained in the comments, consider that the average novel has about 250 words per page. 88,970 words/250 words per page = 356 pages.</a:t>
            </a:r>
            <a:endParaRPr lang="en-US" dirty="0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50C8-95E6-4CEC-A7A8-584AA7858907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649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9726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2957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2993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1413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1375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695213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7680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6091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4907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71264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9545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25650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077409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5287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0075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9410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5715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87C10F0-C8B4-438A-B274-E3302F72C8E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81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5715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87C10F0-C8B4-438A-B274-E3302F72C8E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81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2954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9498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431756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032183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7984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5574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4291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92364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352291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604871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4458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4712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8795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5217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0515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0061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7844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013089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65834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2C4F2"/>
            </a:gs>
            <a:gs pos="100000">
              <a:srgbClr val="010DA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6"/>
          <p:cNvGrpSpPr>
            <a:grpSpLocks/>
          </p:cNvGrpSpPr>
          <p:nvPr/>
        </p:nvGrpSpPr>
        <p:grpSpPr bwMode="auto">
          <a:xfrm>
            <a:off x="0" y="173038"/>
            <a:ext cx="9144000" cy="512762"/>
            <a:chOff x="0" y="109"/>
            <a:chExt cx="5760" cy="323"/>
          </a:xfrm>
        </p:grpSpPr>
        <p:sp>
          <p:nvSpPr>
            <p:cNvPr id="1027" name="Rectangle 3"/>
            <p:cNvSpPr>
              <a:spLocks noChangeArrowheads="1"/>
            </p:cNvSpPr>
            <p:nvPr/>
          </p:nvSpPr>
          <p:spPr bwMode="auto">
            <a:xfrm>
              <a:off x="0" y="144"/>
              <a:ext cx="5760" cy="288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28" name="Rectangle 4"/>
            <p:cNvSpPr>
              <a:spLocks noChangeArrowheads="1"/>
            </p:cNvSpPr>
            <p:nvPr/>
          </p:nvSpPr>
          <p:spPr bwMode="auto">
            <a:xfrm>
              <a:off x="1031" y="109"/>
              <a:ext cx="3721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>
                  <a:solidFill>
                    <a:srgbClr val="FFFFFF"/>
                  </a:solidFill>
                  <a:latin typeface="Goudy" pitchFamily="18" charset="0"/>
                </a:rPr>
                <a:t>NOVA SOUTHEASTERN UNIVERSITY</a:t>
              </a:r>
            </a:p>
          </p:txBody>
        </p:sp>
      </p:grpSp>
      <p:pic>
        <p:nvPicPr>
          <p:cNvPr id="3075" name="Picture 7" descr="NOVA-Horizontal-white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C0C0C"/>
              </a:clrFrom>
              <a:clrTo>
                <a:srgbClr val="0C0C0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6192838"/>
            <a:ext cx="14478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63743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oudy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oudy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oudy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oudy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oudy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oudy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oudy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oudy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2C4F2"/>
            </a:gs>
            <a:gs pos="100000">
              <a:srgbClr val="010DA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6"/>
          <p:cNvGrpSpPr>
            <a:grpSpLocks/>
          </p:cNvGrpSpPr>
          <p:nvPr/>
        </p:nvGrpSpPr>
        <p:grpSpPr bwMode="auto">
          <a:xfrm>
            <a:off x="0" y="173038"/>
            <a:ext cx="9144000" cy="512762"/>
            <a:chOff x="0" y="109"/>
            <a:chExt cx="5760" cy="323"/>
          </a:xfrm>
        </p:grpSpPr>
        <p:sp>
          <p:nvSpPr>
            <p:cNvPr id="1027" name="Rectangle 3"/>
            <p:cNvSpPr>
              <a:spLocks noChangeArrowheads="1"/>
            </p:cNvSpPr>
            <p:nvPr/>
          </p:nvSpPr>
          <p:spPr bwMode="auto">
            <a:xfrm>
              <a:off x="0" y="144"/>
              <a:ext cx="5760" cy="288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28" name="Rectangle 4"/>
            <p:cNvSpPr>
              <a:spLocks noChangeArrowheads="1"/>
            </p:cNvSpPr>
            <p:nvPr/>
          </p:nvSpPr>
          <p:spPr bwMode="auto">
            <a:xfrm>
              <a:off x="1031" y="109"/>
              <a:ext cx="3721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>
                  <a:solidFill>
                    <a:srgbClr val="FFFFFF"/>
                  </a:solidFill>
                  <a:latin typeface="Goudy" pitchFamily="18" charset="0"/>
                </a:rPr>
                <a:t>NOVA SOUTHEASTERN UNIVERSITY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916378" y="6190358"/>
            <a:ext cx="2089269" cy="5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543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99" r:id="rId13"/>
    <p:sldLayoutId id="2147483700" r:id="rId14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oudy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oudy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oudy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oudy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oudy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oudy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oudy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oudy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2C4F2"/>
            </a:gs>
            <a:gs pos="100000">
              <a:srgbClr val="010DA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6"/>
          <p:cNvGrpSpPr>
            <a:grpSpLocks/>
          </p:cNvGrpSpPr>
          <p:nvPr/>
        </p:nvGrpSpPr>
        <p:grpSpPr bwMode="auto">
          <a:xfrm>
            <a:off x="0" y="173038"/>
            <a:ext cx="9144000" cy="512762"/>
            <a:chOff x="0" y="109"/>
            <a:chExt cx="5760" cy="323"/>
          </a:xfrm>
        </p:grpSpPr>
        <p:sp>
          <p:nvSpPr>
            <p:cNvPr id="1027" name="Rectangle 3"/>
            <p:cNvSpPr>
              <a:spLocks noChangeArrowheads="1"/>
            </p:cNvSpPr>
            <p:nvPr/>
          </p:nvSpPr>
          <p:spPr bwMode="auto">
            <a:xfrm>
              <a:off x="0" y="144"/>
              <a:ext cx="5760" cy="288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28" name="Rectangle 4"/>
            <p:cNvSpPr>
              <a:spLocks noChangeArrowheads="1"/>
            </p:cNvSpPr>
            <p:nvPr/>
          </p:nvSpPr>
          <p:spPr bwMode="auto">
            <a:xfrm>
              <a:off x="1031" y="109"/>
              <a:ext cx="3721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>
                  <a:solidFill>
                    <a:srgbClr val="FFFFFF"/>
                  </a:solidFill>
                  <a:latin typeface="Goudy" pitchFamily="18" charset="0"/>
                </a:rPr>
                <a:t>NOVA SOUTHEASTERN UNIVERSITY</a:t>
              </a:r>
            </a:p>
          </p:txBody>
        </p:sp>
      </p:grpSp>
      <p:pic>
        <p:nvPicPr>
          <p:cNvPr id="3075" name="Picture 7" descr="NOVA-Horizontal-white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C0C0C"/>
              </a:clrFrom>
              <a:clrTo>
                <a:srgbClr val="0C0C0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6192838"/>
            <a:ext cx="14478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88055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oudy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oudy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oudy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oudy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oudy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oudy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oudy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oudy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18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291" y="4018328"/>
            <a:ext cx="7851775" cy="207767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effectLst/>
                <a:latin typeface="Calibri"/>
                <a:ea typeface="Calibri"/>
                <a:cs typeface="Times New Roman"/>
              </a:rPr>
              <a:t>Leadership Training in Higher Education: </a:t>
            </a:r>
            <a:br>
              <a:rPr lang="en-US" sz="3200" dirty="0" smtClean="0">
                <a:effectLst/>
                <a:latin typeface="Calibri"/>
                <a:ea typeface="Calibri"/>
                <a:cs typeface="Times New Roman"/>
              </a:rPr>
            </a:br>
            <a:r>
              <a:rPr lang="en-US" sz="2000" dirty="0" smtClean="0">
                <a:effectLst/>
                <a:latin typeface="Calibri"/>
                <a:ea typeface="Calibri"/>
                <a:cs typeface="Times New Roman"/>
              </a:rPr>
              <a:t>Supervisory Enhancement to Drive Employee Engagement</a:t>
            </a:r>
            <a:br>
              <a:rPr lang="en-US" sz="2000" dirty="0" smtClean="0">
                <a:effectLst/>
                <a:latin typeface="Calibri"/>
                <a:ea typeface="Calibri"/>
                <a:cs typeface="Times New Roman"/>
              </a:rPr>
            </a:br>
            <a:r>
              <a:rPr lang="en-US" sz="3200" dirty="0" smtClean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en-US" sz="3200" dirty="0" smtClean="0">
                <a:effectLst/>
                <a:latin typeface="Calibri"/>
                <a:ea typeface="Calibri"/>
                <a:cs typeface="Times New Roman"/>
              </a:rPr>
            </a:br>
            <a:r>
              <a:rPr lang="en-US" sz="2400" b="0" i="1" dirty="0" smtClean="0">
                <a:effectLst/>
                <a:latin typeface="Calibri"/>
                <a:ea typeface="Calibri"/>
                <a:cs typeface="Times New Roman"/>
              </a:rPr>
              <a:t>Barbara Packer-Muti, EdD</a:t>
            </a:r>
            <a:br>
              <a:rPr lang="en-US" sz="2400" b="0" i="1" dirty="0" smtClean="0">
                <a:effectLst/>
                <a:latin typeface="Calibri"/>
                <a:ea typeface="Calibri"/>
                <a:cs typeface="Times New Roman"/>
              </a:rPr>
            </a:br>
            <a:r>
              <a:rPr lang="en-US" sz="2400" b="0" i="1" dirty="0" smtClean="0">
                <a:effectLst/>
                <a:latin typeface="Calibri"/>
                <a:ea typeface="Calibri"/>
                <a:cs typeface="Times New Roman"/>
              </a:rPr>
              <a:t>Meline Kevorkian, EdD</a:t>
            </a:r>
            <a:endParaRPr lang="en-US" sz="2400" dirty="0"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746" y="488437"/>
            <a:ext cx="4384389" cy="305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7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background.jpg"/>
          <p:cNvPicPr>
            <a:picLocks noChangeAspect="1"/>
          </p:cNvPicPr>
          <p:nvPr/>
        </p:nvPicPr>
        <p:blipFill>
          <a:blip r:embed="rId3" cstate="print"/>
          <a:srcRect l="26168" t="18664" r="221" b="72291"/>
          <a:stretch>
            <a:fillRect/>
          </a:stretch>
        </p:blipFill>
        <p:spPr>
          <a:xfrm>
            <a:off x="0" y="6324600"/>
            <a:ext cx="9144000" cy="533400"/>
          </a:xfrm>
          <a:prstGeom prst="rect">
            <a:avLst/>
          </a:prstGeom>
        </p:spPr>
      </p:pic>
      <p:sp>
        <p:nvSpPr>
          <p:cNvPr id="17411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1BD55463-26ED-432A-AC81-7DCB493EC3EE}" type="slidenum">
              <a:rPr lang="en-US">
                <a:solidFill>
                  <a:prstClr val="white"/>
                </a:solidFill>
                <a:cs typeface="Arial" pitchFamily="34" charset="0"/>
              </a:rPr>
              <a:pPr/>
              <a:t>10</a:t>
            </a:fld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412" name="Rectangle 31"/>
          <p:cNvSpPr>
            <a:spLocks noChangeArrowheads="1"/>
          </p:cNvSpPr>
          <p:nvPr/>
        </p:nvSpPr>
        <p:spPr bwMode="auto">
          <a:xfrm>
            <a:off x="6192838" y="0"/>
            <a:ext cx="2951162" cy="5232202"/>
          </a:xfrm>
          <a:prstGeom prst="rect">
            <a:avLst/>
          </a:prstGeom>
          <a:noFill/>
          <a:ln w="9525">
            <a:noFill/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dirty="0">
              <a:solidFill>
                <a:srgbClr val="094275"/>
              </a:solidFill>
              <a:latin typeface="Adobe Garamond Pro"/>
            </a:endParaRPr>
          </a:p>
          <a:p>
            <a:endParaRPr lang="en-US" dirty="0">
              <a:solidFill>
                <a:srgbClr val="094275"/>
              </a:solidFill>
              <a:latin typeface="Adobe Garamond Pro"/>
            </a:endParaRPr>
          </a:p>
          <a:p>
            <a:endParaRPr lang="en-US" dirty="0">
              <a:solidFill>
                <a:srgbClr val="094275"/>
              </a:solidFill>
              <a:latin typeface="Adobe Garamond Pro"/>
            </a:endParaRPr>
          </a:p>
          <a:p>
            <a:r>
              <a:rPr lang="en-US" sz="2800" dirty="0">
                <a:solidFill>
                  <a:srgbClr val="094275"/>
                </a:solidFill>
              </a:rPr>
              <a:t>Engaged</a:t>
            </a:r>
            <a:r>
              <a:rPr lang="en-US" sz="2400" dirty="0">
                <a:solidFill>
                  <a:srgbClr val="094275"/>
                </a:solidFill>
              </a:rPr>
              <a:t> employees </a:t>
            </a:r>
            <a:r>
              <a:rPr lang="en-US" dirty="0">
                <a:solidFill>
                  <a:srgbClr val="094275"/>
                </a:solidFill>
              </a:rPr>
              <a:t>are more than satisfied and more than committed; they are emotionally connected. </a:t>
            </a:r>
          </a:p>
          <a:p>
            <a:endParaRPr lang="en-US" dirty="0">
              <a:solidFill>
                <a:srgbClr val="094275"/>
              </a:solidFill>
            </a:endParaRPr>
          </a:p>
          <a:p>
            <a:r>
              <a:rPr lang="en-US" dirty="0">
                <a:solidFill>
                  <a:srgbClr val="094275"/>
                </a:solidFill>
              </a:rPr>
              <a:t>They go out of their way to over-achieve. They actively promote your business. They stay with you during good times and bad. </a:t>
            </a:r>
          </a:p>
          <a:p>
            <a:endParaRPr lang="en-US" dirty="0">
              <a:solidFill>
                <a:srgbClr val="094275"/>
              </a:solidFill>
            </a:endParaRPr>
          </a:p>
          <a:p>
            <a:r>
              <a:rPr lang="en-US" dirty="0">
                <a:solidFill>
                  <a:srgbClr val="094275"/>
                </a:solidFill>
              </a:rPr>
              <a:t>Put simply, engaged employees are more productive  – </a:t>
            </a:r>
          </a:p>
          <a:p>
            <a:r>
              <a:rPr lang="en-US" i="1" dirty="0">
                <a:solidFill>
                  <a:srgbClr val="094275"/>
                </a:solidFill>
              </a:rPr>
              <a:t>and more profitable.</a:t>
            </a:r>
            <a:endParaRPr lang="en-US" dirty="0">
              <a:solidFill>
                <a:srgbClr val="094275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 rot="21408985">
            <a:off x="472352" y="1810969"/>
            <a:ext cx="1035843" cy="1035843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bg1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" name="Group 4"/>
          <p:cNvGrpSpPr>
            <a:grpSpLocks/>
          </p:cNvGrpSpPr>
          <p:nvPr/>
        </p:nvGrpSpPr>
        <p:grpSpPr bwMode="auto">
          <a:xfrm rot="-191015">
            <a:off x="1449388" y="2705100"/>
            <a:ext cx="600075" cy="600075"/>
            <a:chOff x="2925008" y="1120795"/>
            <a:chExt cx="600789" cy="600789"/>
          </a:xfrm>
        </p:grpSpPr>
        <p:sp>
          <p:nvSpPr>
            <p:cNvPr id="17" name="Plus 16"/>
            <p:cNvSpPr/>
            <p:nvPr/>
          </p:nvSpPr>
          <p:spPr>
            <a:xfrm>
              <a:off x="2925008" y="1120795"/>
              <a:ext cx="600789" cy="600789"/>
            </a:xfrm>
            <a:prstGeom prst="mathPlus">
              <a:avLst/>
            </a:prstGeom>
            <a:solidFill>
              <a:srgbClr val="F77D1E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Plus 6"/>
            <p:cNvSpPr/>
            <p:nvPr/>
          </p:nvSpPr>
          <p:spPr>
            <a:xfrm>
              <a:off x="3004477" y="1351257"/>
              <a:ext cx="441850" cy="1398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3556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800" dirty="0">
                <a:solidFill>
                  <a:prstClr val="white"/>
                </a:solidFill>
              </a:endParaRPr>
            </a:p>
          </p:txBody>
        </p:sp>
      </p:grpSp>
      <p:sp>
        <p:nvSpPr>
          <p:cNvPr id="15" name="Oval 14"/>
          <p:cNvSpPr/>
          <p:nvPr/>
        </p:nvSpPr>
        <p:spPr>
          <a:xfrm rot="21408985">
            <a:off x="667100" y="4938822"/>
            <a:ext cx="1035843" cy="1035843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bg1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" name="Group 6"/>
          <p:cNvGrpSpPr>
            <a:grpSpLocks/>
          </p:cNvGrpSpPr>
          <p:nvPr/>
        </p:nvGrpSpPr>
        <p:grpSpPr bwMode="auto">
          <a:xfrm rot="-191015">
            <a:off x="1566863" y="4402138"/>
            <a:ext cx="600075" cy="600075"/>
            <a:chOff x="2925008" y="2925649"/>
            <a:chExt cx="600789" cy="600789"/>
          </a:xfrm>
        </p:grpSpPr>
        <p:sp>
          <p:nvSpPr>
            <p:cNvPr id="13" name="Plus 12"/>
            <p:cNvSpPr/>
            <p:nvPr/>
          </p:nvSpPr>
          <p:spPr>
            <a:xfrm>
              <a:off x="2925008" y="2925649"/>
              <a:ext cx="600789" cy="600789"/>
            </a:xfrm>
            <a:prstGeom prst="mathPlus">
              <a:avLst/>
            </a:prstGeom>
            <a:solidFill>
              <a:srgbClr val="F77D1E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Plus 10"/>
            <p:cNvSpPr/>
            <p:nvPr/>
          </p:nvSpPr>
          <p:spPr>
            <a:xfrm>
              <a:off x="3004477" y="3156110"/>
              <a:ext cx="441850" cy="1398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3556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800" dirty="0">
                <a:solidFill>
                  <a:prstClr val="white"/>
                </a:solidFill>
              </a:endParaRPr>
            </a:p>
          </p:txBody>
        </p:sp>
      </p:grpSp>
      <p:sp>
        <p:nvSpPr>
          <p:cNvPr id="11" name="Oval 10"/>
          <p:cNvSpPr/>
          <p:nvPr/>
        </p:nvSpPr>
        <p:spPr>
          <a:xfrm rot="21408985">
            <a:off x="1775866" y="3313764"/>
            <a:ext cx="1035843" cy="1035843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bg1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" name="Group 36"/>
          <p:cNvGrpSpPr>
            <a:grpSpLocks/>
          </p:cNvGrpSpPr>
          <p:nvPr/>
        </p:nvGrpSpPr>
        <p:grpSpPr bwMode="auto">
          <a:xfrm rot="-191015">
            <a:off x="3541713" y="2655888"/>
            <a:ext cx="2103437" cy="2063750"/>
            <a:chOff x="3150894" y="3480830"/>
            <a:chExt cx="2104007" cy="2063445"/>
          </a:xfrm>
        </p:grpSpPr>
        <p:sp>
          <p:nvSpPr>
            <p:cNvPr id="35" name="Oval 34"/>
            <p:cNvSpPr/>
            <p:nvPr/>
          </p:nvSpPr>
          <p:spPr>
            <a:xfrm>
              <a:off x="3150894" y="3480830"/>
              <a:ext cx="2104007" cy="2063445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Oval 16"/>
            <p:cNvSpPr/>
            <p:nvPr/>
          </p:nvSpPr>
          <p:spPr>
            <a:xfrm>
              <a:off x="3448620" y="3765324"/>
              <a:ext cx="1465660" cy="14650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6670" tIns="26670" rIns="26670" bIns="26670" spcCol="1270" anchor="ctr"/>
            <a:lstStyle/>
            <a:p>
              <a:pPr algn="ctr" defTabSz="9334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100" dirty="0">
                  <a:solidFill>
                    <a:prstClr val="white"/>
                  </a:solidFill>
                </a:rPr>
                <a:t>Engagement</a:t>
              </a:r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 rot="-191015">
            <a:off x="2898775" y="3621088"/>
            <a:ext cx="452438" cy="303212"/>
            <a:chOff x="2645316" y="4363807"/>
            <a:chExt cx="451413" cy="302869"/>
          </a:xfrm>
        </p:grpSpPr>
        <p:sp>
          <p:nvSpPr>
            <p:cNvPr id="27" name="Rectangle 26"/>
            <p:cNvSpPr/>
            <p:nvPr/>
          </p:nvSpPr>
          <p:spPr>
            <a:xfrm>
              <a:off x="2625336" y="4354573"/>
              <a:ext cx="449829" cy="126856"/>
            </a:xfrm>
            <a:prstGeom prst="rect">
              <a:avLst/>
            </a:prstGeom>
            <a:solidFill>
              <a:srgbClr val="F77D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628047" y="4534186"/>
              <a:ext cx="449829" cy="126856"/>
            </a:xfrm>
            <a:prstGeom prst="rect">
              <a:avLst/>
            </a:prstGeom>
            <a:solidFill>
              <a:srgbClr val="F77D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2" name="Oval 16">
            <a:hlinkHover r:id="" action="ppaction://noaction" highlightClick="1"/>
          </p:cNvPr>
          <p:cNvSpPr/>
          <p:nvPr/>
        </p:nvSpPr>
        <p:spPr>
          <a:xfrm rot="21404020">
            <a:off x="554500" y="1866954"/>
            <a:ext cx="867155" cy="8671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twoPt" dir="t"/>
          </a:scene3d>
          <a:sp3d prstMaterial="softEdge"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6510" tIns="16510" rIns="16510" bIns="16510" spcCol="1270" anchor="ctr"/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300" dirty="0">
                <a:solidFill>
                  <a:prstClr val="white"/>
                </a:solidFill>
              </a:rPr>
              <a:t>Advocacy</a:t>
            </a:r>
          </a:p>
        </p:txBody>
      </p:sp>
      <p:sp>
        <p:nvSpPr>
          <p:cNvPr id="43" name="Oval 16"/>
          <p:cNvSpPr/>
          <p:nvPr/>
        </p:nvSpPr>
        <p:spPr>
          <a:xfrm rot="21404020">
            <a:off x="1852793" y="3396742"/>
            <a:ext cx="867155" cy="8671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twoPt" dir="t"/>
          </a:scene3d>
          <a:sp3d prstMaterial="softEdge"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6510" tIns="16510" rIns="16510" bIns="16510" spcCol="1270" anchor="ctr"/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dirty="0">
                <a:solidFill>
                  <a:prstClr val="white"/>
                </a:solidFill>
              </a:rPr>
              <a:t>Discretionary Effort</a:t>
            </a:r>
          </a:p>
        </p:txBody>
      </p:sp>
      <p:sp>
        <p:nvSpPr>
          <p:cNvPr id="44" name="Oval 16"/>
          <p:cNvSpPr/>
          <p:nvPr/>
        </p:nvSpPr>
        <p:spPr>
          <a:xfrm rot="21404020">
            <a:off x="741624" y="5005622"/>
            <a:ext cx="867155" cy="8671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twoPt" dir="t"/>
          </a:scene3d>
          <a:sp3d prstMaterial="softEdge"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6510" tIns="16510" rIns="16510" bIns="16510" spcCol="1270" anchor="ctr"/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300" dirty="0">
                <a:solidFill>
                  <a:prstClr val="white"/>
                </a:solidFill>
              </a:rPr>
              <a:t>Intent to Stay</a:t>
            </a:r>
          </a:p>
        </p:txBody>
      </p:sp>
      <p:sp>
        <p:nvSpPr>
          <p:cNvPr id="50" name="Rectangle 49"/>
          <p:cNvSpPr/>
          <p:nvPr/>
        </p:nvSpPr>
        <p:spPr>
          <a:xfrm>
            <a:off x="-34332" y="902381"/>
            <a:ext cx="9144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sz="3600" cap="small" dirty="0">
              <a:solidFill>
                <a:srgbClr val="065780"/>
              </a:solidFill>
              <a:cs typeface="Aharoni" pitchFamily="2" charset="-79"/>
            </a:endParaRPr>
          </a:p>
        </p:txBody>
      </p:sp>
      <p:sp>
        <p:nvSpPr>
          <p:cNvPr id="17436" name="TextBox 3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533400" y="4991100"/>
            <a:ext cx="12954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                         `</a:t>
            </a:r>
          </a:p>
          <a:p>
            <a:r>
              <a:rPr lang="en-US" sz="1400" dirty="0">
                <a:solidFill>
                  <a:prstClr val="white"/>
                </a:solidFill>
              </a:rPr>
              <a:t>                             </a:t>
            </a:r>
          </a:p>
          <a:p>
            <a:r>
              <a:rPr lang="en-US" sz="1400" dirty="0">
                <a:solidFill>
                  <a:prstClr val="white"/>
                </a:solidFill>
              </a:rPr>
              <a:t>                             </a:t>
            </a:r>
          </a:p>
          <a:p>
            <a:r>
              <a:rPr lang="en-US" sz="1400" dirty="0">
                <a:solidFill>
                  <a:prstClr val="white"/>
                </a:solidFill>
              </a:rPr>
              <a:t>                             </a:t>
            </a:r>
          </a:p>
          <a:p>
            <a:r>
              <a:rPr lang="en-US" sz="1400" dirty="0">
                <a:solidFill>
                  <a:prstClr val="white"/>
                </a:solidFill>
              </a:rPr>
              <a:t>                              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437" name="TextBox 28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600200" y="3238500"/>
            <a:ext cx="12954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                         `</a:t>
            </a:r>
          </a:p>
          <a:p>
            <a:r>
              <a:rPr lang="en-US" sz="1400" dirty="0">
                <a:solidFill>
                  <a:prstClr val="white"/>
                </a:solidFill>
              </a:rPr>
              <a:t>                             </a:t>
            </a:r>
          </a:p>
          <a:p>
            <a:r>
              <a:rPr lang="en-US" sz="1400" dirty="0">
                <a:solidFill>
                  <a:prstClr val="white"/>
                </a:solidFill>
              </a:rPr>
              <a:t>                             </a:t>
            </a:r>
          </a:p>
          <a:p>
            <a:r>
              <a:rPr lang="en-US" sz="1400" dirty="0">
                <a:solidFill>
                  <a:prstClr val="white"/>
                </a:solidFill>
              </a:rPr>
              <a:t>                             </a:t>
            </a:r>
          </a:p>
          <a:p>
            <a:r>
              <a:rPr lang="en-US" sz="1400" dirty="0">
                <a:solidFill>
                  <a:prstClr val="white"/>
                </a:solidFill>
              </a:rPr>
              <a:t>                              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438" name="TextBox 3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304800" y="1763713"/>
            <a:ext cx="12954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                         `</a:t>
            </a:r>
          </a:p>
          <a:p>
            <a:r>
              <a:rPr lang="en-US" sz="1400" dirty="0">
                <a:solidFill>
                  <a:prstClr val="white"/>
                </a:solidFill>
              </a:rPr>
              <a:t>                             </a:t>
            </a:r>
          </a:p>
          <a:p>
            <a:r>
              <a:rPr lang="en-US" sz="1400" dirty="0">
                <a:solidFill>
                  <a:prstClr val="white"/>
                </a:solidFill>
              </a:rPr>
              <a:t>                             </a:t>
            </a:r>
          </a:p>
          <a:p>
            <a:r>
              <a:rPr lang="en-US" sz="1400" dirty="0">
                <a:solidFill>
                  <a:prstClr val="white"/>
                </a:solidFill>
              </a:rPr>
              <a:t>                             </a:t>
            </a:r>
          </a:p>
          <a:p>
            <a:r>
              <a:rPr lang="en-US" sz="1400" dirty="0">
                <a:solidFill>
                  <a:prstClr val="white"/>
                </a:solidFill>
              </a:rPr>
              <a:t>                               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0" y="6309761"/>
            <a:ext cx="6172200" cy="17379"/>
          </a:xfrm>
          <a:prstGeom prst="straightConnector1">
            <a:avLst/>
          </a:prstGeom>
          <a:ln w="76200">
            <a:solidFill>
              <a:srgbClr val="4D7FBA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52501" y="838199"/>
            <a:ext cx="4748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is Engagement?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9367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Assessment Data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Employee Engagement Studies (‘07 – ’09)</a:t>
            </a:r>
          </a:p>
          <a:p>
            <a:pPr marL="0" indent="0">
              <a:buNone/>
            </a:pPr>
            <a:r>
              <a:rPr lang="en-US" sz="2400" dirty="0" smtClean="0"/>
              <a:t>					07	08	09</a:t>
            </a:r>
          </a:p>
          <a:p>
            <a:pPr marL="0" indent="0">
              <a:buNone/>
            </a:pPr>
            <a:r>
              <a:rPr lang="en-US" sz="2400" dirty="0" smtClean="0"/>
              <a:t>Supervisor Cares about Me		4.03	4.06	4.04</a:t>
            </a:r>
          </a:p>
          <a:p>
            <a:pPr marL="0" indent="0">
              <a:buNone/>
            </a:pPr>
            <a:r>
              <a:rPr lang="en-US" sz="2400" dirty="0" smtClean="0"/>
              <a:t>Opinions Count			3.55	3.60	3.57</a:t>
            </a:r>
          </a:p>
          <a:p>
            <a:pPr marL="0" indent="0">
              <a:buNone/>
            </a:pPr>
            <a:r>
              <a:rPr lang="en-US" sz="2400" dirty="0" smtClean="0"/>
              <a:t>Open Communication			2.69	2.89	2.86</a:t>
            </a:r>
          </a:p>
          <a:p>
            <a:pPr marL="0" indent="0">
              <a:buNone/>
            </a:pPr>
            <a:r>
              <a:rPr lang="en-US" sz="2400" dirty="0" smtClean="0"/>
              <a:t>Share Views				3.02	3.17	3.20</a:t>
            </a:r>
          </a:p>
          <a:p>
            <a:pPr marL="0" indent="0">
              <a:buNone/>
            </a:pPr>
            <a:r>
              <a:rPr lang="en-US" sz="2400" dirty="0" smtClean="0"/>
              <a:t>Trusting/Open Environment		3.72	3.66	3.69</a:t>
            </a:r>
          </a:p>
          <a:p>
            <a:pPr marL="0" indent="0">
              <a:buNone/>
            </a:pPr>
            <a:r>
              <a:rPr lang="en-US" sz="2400" dirty="0" smtClean="0"/>
              <a:t>Co-workers well-informed		3.32	3.40	3.34</a:t>
            </a:r>
          </a:p>
          <a:p>
            <a:pPr marL="0" indent="0">
              <a:buNone/>
            </a:pPr>
            <a:r>
              <a:rPr lang="en-US" sz="2400" dirty="0" smtClean="0"/>
              <a:t>Recognition				3.03	3.27	3.21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2632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52400" y="1600200"/>
            <a:ext cx="1828800" cy="16764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marL="858838" indent="-858838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i="1" dirty="0" smtClean="0">
              <a:solidFill>
                <a:srgbClr val="094275"/>
              </a:solidFill>
              <a:latin typeface="Adobe Garamond Pro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" y="584200"/>
            <a:ext cx="10160000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endParaRPr lang="en-US" sz="2000" cap="small" dirty="0" smtClean="0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074752"/>
              </p:ext>
            </p:extLst>
          </p:nvPr>
        </p:nvGraphicFramePr>
        <p:xfrm>
          <a:off x="304800" y="1778000"/>
          <a:ext cx="6108700" cy="3422359"/>
        </p:xfrm>
        <a:graphic>
          <a:graphicData uri="http://schemas.openxmlformats.org/drawingml/2006/table">
            <a:tbl>
              <a:tblPr/>
              <a:tblGrid>
                <a:gridCol w="6108700"/>
              </a:tblGrid>
              <a:tr h="980798">
                <a:tc>
                  <a:txBody>
                    <a:bodyPr/>
                    <a:lstStyle/>
                    <a:p>
                      <a:pPr algn="l" fontAlgn="b"/>
                      <a:r>
                        <a:rPr lang="en-US" sz="48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73.6</a:t>
                      </a:r>
                      <a:r>
                        <a:rPr lang="en-US" sz="48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9485" marR="9485" marT="94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941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85" marR="9485" marT="94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83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</a:endParaRPr>
                    </a:p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</a:rPr>
                        <a:t>In </a:t>
                      </a: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</a:rPr>
                        <a:t>2011, we invited 4,383 </a:t>
                      </a:r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</a:rPr>
                        <a:t>staff </a:t>
                      </a: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</a:rPr>
                        <a:t>to provide feedback on the workplace experience. A total of </a:t>
                      </a:r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</a:rPr>
                        <a:t>3,228 </a:t>
                      </a: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</a:rPr>
                        <a:t>did.</a:t>
                      </a:r>
                    </a:p>
                  </a:txBody>
                  <a:tcPr marL="9485" marR="9485" marT="94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9419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marL="9485" marR="9485" marT="94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8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/>
                        </a:rPr>
                        <a:t>A 73.6% </a:t>
                      </a:r>
                      <a:r>
                        <a:rPr lang="en-US" sz="20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/>
                        </a:rPr>
                        <a:t>response rate </a:t>
                      </a:r>
                      <a:r>
                        <a:rPr lang="en-US" sz="20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/>
                        </a:rPr>
                        <a:t>represents a </a:t>
                      </a:r>
                      <a:r>
                        <a:rPr lang="en-US" sz="20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/>
                        </a:rPr>
                        <a:t>strong effort.</a:t>
                      </a:r>
                    </a:p>
                    <a:p>
                      <a:pPr algn="l" fontAlgn="b"/>
                      <a:endParaRPr lang="en-US" sz="2000" b="0" i="0" u="none" strike="noStrike" dirty="0">
                        <a:solidFill>
                          <a:srgbClr val="376092"/>
                        </a:solidFill>
                        <a:latin typeface="Calibri"/>
                      </a:endParaRPr>
                    </a:p>
                  </a:txBody>
                  <a:tcPr marL="9485" marR="9485" marT="94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0" y="121920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Response Rate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25621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" y="584200"/>
            <a:ext cx="10160000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endParaRPr lang="en-US" sz="2000" cap="small" dirty="0">
              <a:solidFill>
                <a:srgbClr val="FFFFFF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77999" y="1397000"/>
          <a:ext cx="5080000" cy="5334000"/>
        </p:xfrm>
        <a:graphic>
          <a:graphicData uri="http://schemas.openxmlformats.org/drawingml/2006/table">
            <a:tbl>
              <a:tblPr/>
              <a:tblGrid>
                <a:gridCol w="1916141"/>
                <a:gridCol w="3163859"/>
              </a:tblGrid>
              <a:tr h="6667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Employees Surveyed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B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  (N=4383)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BFF"/>
                    </a:solidFill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Administration Dates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 September 12 - October 3, 2011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DE"/>
                    </a:solidFill>
                  </a:tcPr>
                </a:tc>
              </a:tr>
              <a:tr h="33337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Content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B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 47 Items across 15 Categories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DBFF"/>
                    </a:solidFill>
                  </a:tcPr>
                </a:tc>
              </a:tr>
              <a:tr h="333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  </a:t>
                      </a:r>
                      <a:r>
                        <a:rPr lang="en-US" sz="1500" b="0" i="0" u="none" strike="noStrike" dirty="0" smtClean="0">
                          <a:solidFill>
                            <a:srgbClr val="002442"/>
                          </a:solidFill>
                          <a:latin typeface="Calibri"/>
                        </a:rPr>
                        <a:t>-27 </a:t>
                      </a:r>
                      <a:r>
                        <a:rPr lang="en-US" sz="1500" b="0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"Best Places" Benchmarks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BFF"/>
                    </a:solidFill>
                  </a:tcPr>
                </a:tc>
              </a:tr>
              <a:tr h="333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  -4 Open-Ended Comments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BFF"/>
                    </a:solidFill>
                  </a:tcPr>
                </a:tc>
              </a:tr>
              <a:tr h="333375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Demographics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 Age </a:t>
                      </a:r>
                      <a:r>
                        <a:rPr lang="en-US" sz="800" b="0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[6]</a:t>
                      </a:r>
                      <a:endParaRPr lang="en-US" sz="1500" b="0" i="0" u="none" strike="noStrike" dirty="0">
                        <a:solidFill>
                          <a:srgbClr val="002442"/>
                        </a:solidFill>
                        <a:latin typeface="Calibri"/>
                      </a:endParaRP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3EDDE"/>
                    </a:solidFill>
                  </a:tcPr>
                </a:tc>
              </a:tr>
              <a:tr h="333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 Tenure </a:t>
                      </a:r>
                      <a:r>
                        <a:rPr lang="en-US" sz="800" b="0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[6]</a:t>
                      </a:r>
                      <a:endParaRPr lang="en-US" sz="1500" b="0" i="0" u="none" strike="noStrike" dirty="0">
                        <a:solidFill>
                          <a:srgbClr val="002442"/>
                        </a:solidFill>
                        <a:latin typeface="Calibri"/>
                      </a:endParaRP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DDE"/>
                    </a:solidFill>
                  </a:tcPr>
                </a:tc>
              </a:tr>
              <a:tr h="333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 Center </a:t>
                      </a:r>
                      <a:r>
                        <a:rPr lang="en-US" sz="800" b="0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[43]</a:t>
                      </a:r>
                      <a:endParaRPr lang="en-US" sz="1500" b="0" i="0" u="none" strike="noStrike" dirty="0">
                        <a:solidFill>
                          <a:srgbClr val="002442"/>
                        </a:solidFill>
                        <a:latin typeface="Calibri"/>
                      </a:endParaRP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DDE"/>
                    </a:solidFill>
                  </a:tcPr>
                </a:tc>
              </a:tr>
              <a:tr h="333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 </a:t>
                      </a:r>
                      <a:r>
                        <a:rPr lang="en-US" sz="1500" b="0" i="0" u="none" strike="noStrike" dirty="0" smtClean="0">
                          <a:solidFill>
                            <a:srgbClr val="002442"/>
                          </a:solidFill>
                          <a:latin typeface="Calibri"/>
                        </a:rPr>
                        <a:t>Full-Time/Part-Time </a:t>
                      </a:r>
                      <a:r>
                        <a:rPr lang="en-US" sz="800" b="0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[2]</a:t>
                      </a:r>
                      <a:endParaRPr lang="en-US" sz="1500" b="0" i="0" u="none" strike="noStrike" dirty="0">
                        <a:solidFill>
                          <a:srgbClr val="002442"/>
                        </a:solidFill>
                        <a:latin typeface="Calibri"/>
                      </a:endParaRP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DDE"/>
                    </a:solidFill>
                  </a:tcPr>
                </a:tc>
              </a:tr>
              <a:tr h="333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 Gender </a:t>
                      </a:r>
                      <a:r>
                        <a:rPr lang="en-US" sz="800" b="0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[2]</a:t>
                      </a:r>
                      <a:endParaRPr lang="en-US" sz="1500" b="0" i="0" u="none" strike="noStrike" dirty="0">
                        <a:solidFill>
                          <a:srgbClr val="002442"/>
                        </a:solidFill>
                        <a:latin typeface="Calibri"/>
                      </a:endParaRP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DDE"/>
                    </a:solidFill>
                  </a:tcPr>
                </a:tc>
              </a:tr>
              <a:tr h="333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 Supervisor </a:t>
                      </a:r>
                      <a:r>
                        <a:rPr lang="en-US" sz="800" b="0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[260]</a:t>
                      </a:r>
                      <a:endParaRPr lang="en-US" sz="1500" b="0" i="0" u="none" strike="noStrike" dirty="0">
                        <a:solidFill>
                          <a:srgbClr val="002442"/>
                        </a:solidFill>
                        <a:latin typeface="Calibri"/>
                      </a:endParaRP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DE"/>
                    </a:solidFill>
                  </a:tcPr>
                </a:tc>
              </a:tr>
              <a:tr h="33337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Analytics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B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 Response Distribution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DBFF"/>
                    </a:solidFill>
                  </a:tcPr>
                </a:tc>
              </a:tr>
              <a:tr h="333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 Engagement Drivers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BFF"/>
                    </a:solidFill>
                  </a:tcPr>
                </a:tc>
              </a:tr>
              <a:tr h="333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2442"/>
                          </a:solidFill>
                          <a:latin typeface="Calibri"/>
                        </a:rPr>
                        <a:t> Benchmarking Analysis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BFF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52600" y="691922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Survey Snapshot 2011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82435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945978"/>
              </p:ext>
            </p:extLst>
          </p:nvPr>
        </p:nvGraphicFramePr>
        <p:xfrm>
          <a:off x="1447800" y="2133600"/>
          <a:ext cx="6096000" cy="3022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9111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 of Meetings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Approximate</a:t>
                      </a:r>
                      <a:r>
                        <a:rPr lang="en-US" baseline="0" dirty="0" smtClean="0"/>
                        <a:t> # of Attendees</a:t>
                      </a:r>
                      <a:endParaRPr lang="en-US" dirty="0"/>
                    </a:p>
                  </a:txBody>
                  <a:tcPr anchor="ctr"/>
                </a:tc>
              </a:tr>
              <a:tr h="527870">
                <a:tc>
                  <a:txBody>
                    <a:bodyPr/>
                    <a:lstStyle/>
                    <a:p>
                      <a:r>
                        <a:rPr lang="en-US" dirty="0" smtClean="0"/>
                        <a:t>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2001</a:t>
                      </a:r>
                      <a:endParaRPr lang="en-US" dirty="0"/>
                    </a:p>
                  </a:txBody>
                  <a:tcPr/>
                </a:tc>
              </a:tr>
              <a:tr h="527870">
                <a:tc>
                  <a:txBody>
                    <a:bodyPr/>
                    <a:lstStyle/>
                    <a:p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</a:tr>
              <a:tr h="527870">
                <a:tc>
                  <a:txBody>
                    <a:bodyPr/>
                    <a:lstStyle/>
                    <a:p>
                      <a:r>
                        <a:rPr lang="en-US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2365</a:t>
                      </a:r>
                      <a:endParaRPr lang="en-US" dirty="0"/>
                    </a:p>
                  </a:txBody>
                  <a:tcPr/>
                </a:tc>
              </a:tr>
              <a:tr h="527870">
                <a:tc>
                  <a:txBody>
                    <a:bodyPr/>
                    <a:lstStyle/>
                    <a:p>
                      <a:r>
                        <a:rPr lang="en-US" dirty="0" smtClean="0"/>
                        <a:t>TOTAL: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71600" y="12192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Town Hall Meetings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19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046236"/>
              </p:ext>
            </p:extLst>
          </p:nvPr>
        </p:nvGraphicFramePr>
        <p:xfrm>
          <a:off x="228600" y="1295400"/>
          <a:ext cx="8763001" cy="47752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0500"/>
                <a:gridCol w="775818"/>
                <a:gridCol w="569595"/>
                <a:gridCol w="930631"/>
                <a:gridCol w="1070838"/>
                <a:gridCol w="858774"/>
                <a:gridCol w="573100"/>
                <a:gridCol w="692277"/>
                <a:gridCol w="813207"/>
                <a:gridCol w="1018261"/>
              </a:tblGrid>
              <a:tr h="143233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HR/</a:t>
                      </a:r>
                      <a:endParaRPr lang="en-US" sz="11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TRAINING POLICIES/ BENEFITS</a:t>
                      </a:r>
                      <a:endParaRPr lang="en-US" sz="11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FACILITY&amp;</a:t>
                      </a:r>
                      <a:endParaRPr lang="en-US" sz="11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SAFETY</a:t>
                      </a:r>
                      <a:endParaRPr lang="en-US" sz="11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STUDENT RECRUITMENT &amp; RETENTION</a:t>
                      </a:r>
                      <a:endParaRPr lang="en-US" sz="11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COMMUNICATION</a:t>
                      </a:r>
                      <a:endParaRPr lang="en-US" sz="110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TECHNOLOGY</a:t>
                      </a:r>
                      <a:endParaRPr lang="en-US" sz="11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OTHER</a:t>
                      </a:r>
                      <a:endParaRPr lang="en-US" sz="110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FACULTY/ STAFF DEVELOPMENT</a:t>
                      </a:r>
                      <a:endParaRPr lang="en-US" sz="110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RECOGNITION&amp;</a:t>
                      </a:r>
                      <a:endParaRPr lang="en-US" sz="110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SATISFACTION</a:t>
                      </a:r>
                      <a:endParaRPr lang="en-US" sz="110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COLLABORATION</a:t>
                      </a:r>
                      <a:endParaRPr lang="en-US" sz="11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7828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8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Mailman Segal Center</a:t>
                      </a:r>
                      <a:endParaRPr lang="en-US" sz="11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</a:tr>
              <a:tr h="206616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8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Shepard Broad Law</a:t>
                      </a:r>
                      <a:endParaRPr lang="en-US" sz="11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</a:tr>
              <a:tr h="287828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8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Health Care Sciences</a:t>
                      </a:r>
                      <a:endParaRPr lang="en-US" sz="11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</a:tr>
              <a:tr h="206616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8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FSE</a:t>
                      </a:r>
                      <a:endParaRPr lang="en-US" sz="11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</a:tr>
              <a:tr h="206616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8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GSCIS</a:t>
                      </a:r>
                      <a:endParaRPr lang="en-US" sz="11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</a:tr>
              <a:tr h="206616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8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Optometry</a:t>
                      </a:r>
                      <a:endParaRPr lang="en-US" sz="11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</a:tr>
              <a:tr h="287828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8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Osteopathic Medicine</a:t>
                      </a:r>
                      <a:endParaRPr lang="en-US" sz="11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</a:tr>
              <a:tr h="206616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8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Dental Medicine </a:t>
                      </a:r>
                      <a:endParaRPr lang="en-US" sz="11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</a:tr>
              <a:tr h="206616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8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Medical Science</a:t>
                      </a:r>
                      <a:endParaRPr lang="en-US" sz="11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</a:tr>
              <a:tr h="206616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8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University School</a:t>
                      </a:r>
                      <a:endParaRPr lang="en-US" sz="11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</a:tr>
              <a:tr h="206616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8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SBE</a:t>
                      </a:r>
                      <a:endParaRPr lang="en-US" sz="11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</a:tr>
              <a:tr h="206616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8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FCAS</a:t>
                      </a:r>
                      <a:endParaRPr lang="en-US" sz="11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</a:tr>
              <a:tr h="206616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8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Pharmacy</a:t>
                      </a:r>
                      <a:endParaRPr lang="en-US" sz="11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</a:tr>
              <a:tr h="206616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800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Nursing</a:t>
                      </a:r>
                      <a:endParaRPr lang="en-US" sz="11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</a:tr>
              <a:tr h="206616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 smtClean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Total:</a:t>
                      </a:r>
                      <a:endParaRPr lang="en-US" sz="1100" dirty="0">
                        <a:solidFill>
                          <a:schemeClr val="bg2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109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2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0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1219200"/>
            <a:ext cx="83058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7620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Town Hall Meeting Themes (Qualitative Analysis)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115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Documentation/samples of employee engagement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Surveys and Town Hall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280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83FE4D09-B5EF-4939-A6D3-89D036077627}" type="slidenum">
              <a:rPr lang="en-US">
                <a:solidFill>
                  <a:prstClr val="white"/>
                </a:solidFill>
                <a:cs typeface="Arial" pitchFamily="34" charset="0"/>
              </a:rPr>
              <a:pPr/>
              <a:t>17</a:t>
            </a:fld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82613" y="1422400"/>
            <a:ext cx="8180387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2060"/>
                </a:solidFill>
                <a:cs typeface="Arial" charset="0"/>
              </a:rPr>
              <a:t>Leadership role in staff's daily life is critical to engagement.</a:t>
            </a:r>
          </a:p>
          <a:p>
            <a:pPr>
              <a:defRPr/>
            </a:pPr>
            <a:endParaRPr lang="en-US" sz="3200" dirty="0" smtClean="0">
              <a:solidFill>
                <a:srgbClr val="002060"/>
              </a:solidFill>
              <a:cs typeface="Arial" charset="0"/>
            </a:endParaRPr>
          </a:p>
          <a:p>
            <a:pPr>
              <a:defRPr/>
            </a:pPr>
            <a:r>
              <a:rPr lang="en-US" sz="3200" dirty="0" smtClean="0">
                <a:solidFill>
                  <a:srgbClr val="002060"/>
                </a:solidFill>
                <a:cs typeface="Arial" charset="0"/>
              </a:rPr>
              <a:t>Elements </a:t>
            </a:r>
            <a:r>
              <a:rPr lang="en-US" sz="3200" dirty="0">
                <a:solidFill>
                  <a:srgbClr val="002060"/>
                </a:solidFill>
                <a:cs typeface="Arial" charset="0"/>
              </a:rPr>
              <a:t>of r</a:t>
            </a:r>
            <a:r>
              <a:rPr lang="en-US" sz="3200" dirty="0" smtClean="0">
                <a:solidFill>
                  <a:srgbClr val="002060"/>
                </a:solidFill>
                <a:cs typeface="Arial" charset="0"/>
              </a:rPr>
              <a:t>ecognition drive engagement.</a:t>
            </a:r>
            <a:endParaRPr lang="en-US" sz="3200" dirty="0">
              <a:solidFill>
                <a:srgbClr val="002060"/>
              </a:solidFill>
              <a:cs typeface="Arial" charset="0"/>
            </a:endParaRPr>
          </a:p>
          <a:p>
            <a:pPr>
              <a:defRPr/>
            </a:pPr>
            <a:endParaRPr lang="en-US" sz="3200" dirty="0" smtClean="0">
              <a:solidFill>
                <a:srgbClr val="002060"/>
              </a:solidFill>
              <a:cs typeface="Arial" charset="0"/>
            </a:endParaRPr>
          </a:p>
          <a:p>
            <a:pPr>
              <a:defRPr/>
            </a:pPr>
            <a:r>
              <a:rPr lang="en-US" sz="3200" dirty="0" smtClean="0">
                <a:solidFill>
                  <a:srgbClr val="002060"/>
                </a:solidFill>
                <a:cs typeface="Arial" charset="0"/>
              </a:rPr>
              <a:t>Fulfillment </a:t>
            </a:r>
            <a:r>
              <a:rPr lang="en-US" sz="3200" dirty="0">
                <a:solidFill>
                  <a:srgbClr val="002060"/>
                </a:solidFill>
                <a:cs typeface="Arial" charset="0"/>
              </a:rPr>
              <a:t>of individual </a:t>
            </a:r>
            <a:r>
              <a:rPr lang="en-US" sz="3200" dirty="0" smtClean="0">
                <a:solidFill>
                  <a:srgbClr val="002060"/>
                </a:solidFill>
                <a:cs typeface="Arial" charset="0"/>
              </a:rPr>
              <a:t>strengths as mentored by supervisors drive engagement.</a:t>
            </a:r>
            <a:endParaRPr lang="en-US" sz="3200" dirty="0">
              <a:solidFill>
                <a:srgbClr val="002060"/>
              </a:solidFill>
              <a:cs typeface="Arial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sz="2400" dirty="0">
              <a:solidFill>
                <a:srgbClr val="00206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98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78778398"/>
              </p:ext>
            </p:extLst>
          </p:nvPr>
        </p:nvGraphicFramePr>
        <p:xfrm>
          <a:off x="0" y="1526639"/>
          <a:ext cx="5715000" cy="5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ItemDetail_Legend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500" y="6172200"/>
            <a:ext cx="2540000" cy="533400"/>
          </a:xfrm>
          <a:prstGeom prst="rect">
            <a:avLst/>
          </a:prstGeom>
        </p:spPr>
      </p:pic>
      <p:pic>
        <p:nvPicPr>
          <p:cNvPr id="4" name="Picture 3" descr="ItemDetail_OrangeBar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9200" y="6172200"/>
            <a:ext cx="6350000" cy="190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447800"/>
            <a:ext cx="914400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94275"/>
                </a:solidFill>
              </a:rPr>
              <a:t>Communication presents a general opportunity at NSU.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8800" y="1828800"/>
            <a:ext cx="335280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65000"/>
                    <a:lumOff val="35000"/>
                  </a:schemeClr>
                </a:solidFill>
              </a:rPr>
              <a:t>One's own unit's is perceived to perform better than others.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38800" y="2743200"/>
            <a:ext cx="3505200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65000"/>
                    <a:lumOff val="35000"/>
                  </a:schemeClr>
                </a:solidFill>
              </a:rPr>
              <a:t>Unfettered communication with the administration is among the most polarized items on the survey. This may represented unequal access or exposure to leadership.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4114800"/>
            <a:ext cx="3505200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</a:schemeClr>
                </a:solidFill>
              </a:rPr>
              <a:t>Information flowing from leadership is perceived favorably by some and unfavorably by others.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38800" y="5257800"/>
            <a:ext cx="3505200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</a:schemeClr>
                </a:solidFill>
              </a:rPr>
              <a:t>This item sets "a high bar for agreement". Still, one-third agreed while one-fourth disagreed.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3600" y="7620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Communication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24977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91" y="1066800"/>
            <a:ext cx="8480809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/>
              <a:t>COMMUNICATION: </a:t>
            </a:r>
            <a:r>
              <a:rPr lang="en-US" sz="1500" dirty="0"/>
              <a:t>Any issue related to the exchange of information (regardless of modality). Communication </a:t>
            </a:r>
            <a:r>
              <a:rPr lang="en-US" sz="1500" dirty="0" smtClean="0"/>
              <a:t>issues range </a:t>
            </a:r>
            <a:r>
              <a:rPr lang="en-US" sz="1500" dirty="0"/>
              <a:t>from (a) a lack thereof to (b) an overload of to (c) miscommunications. </a:t>
            </a:r>
            <a:endParaRPr lang="en-US" sz="1500" dirty="0" smtClean="0"/>
          </a:p>
          <a:p>
            <a:r>
              <a:rPr lang="en-US" sz="1500" dirty="0" smtClean="0"/>
              <a:t>Communication </a:t>
            </a:r>
            <a:r>
              <a:rPr lang="en-US" sz="1500" dirty="0"/>
              <a:t>issues are within units, </a:t>
            </a:r>
            <a:r>
              <a:rPr lang="en-US" sz="1500" dirty="0" smtClean="0"/>
              <a:t>across units</a:t>
            </a:r>
            <a:r>
              <a:rPr lang="en-US" sz="1500" dirty="0"/>
              <a:t>, and from top down and bottom </a:t>
            </a:r>
            <a:r>
              <a:rPr lang="en-US" sz="1500" dirty="0" smtClean="0"/>
              <a:t>up.</a:t>
            </a:r>
          </a:p>
          <a:p>
            <a:endParaRPr lang="en-US" sz="1500" b="1" dirty="0"/>
          </a:p>
          <a:p>
            <a:pPr algn="ctr"/>
            <a:r>
              <a:rPr lang="en-US" sz="1500" b="1" dirty="0" smtClean="0"/>
              <a:t>Sub-Categories</a:t>
            </a:r>
            <a:endParaRPr lang="en-US" sz="1500" b="1" dirty="0"/>
          </a:p>
          <a:p>
            <a:pPr algn="ctr"/>
            <a:r>
              <a:rPr lang="en-US" sz="1500" dirty="0" smtClean="0"/>
              <a:t> </a:t>
            </a:r>
            <a:r>
              <a:rPr lang="en-US" sz="1500" dirty="0"/>
              <a:t>fear of reprisal for providing opinion/input</a:t>
            </a:r>
          </a:p>
          <a:p>
            <a:pPr algn="ctr"/>
            <a:r>
              <a:rPr lang="en-US" sz="1500" dirty="0" smtClean="0"/>
              <a:t> </a:t>
            </a:r>
            <a:r>
              <a:rPr lang="en-US" sz="1500" dirty="0"/>
              <a:t>communication delay</a:t>
            </a:r>
          </a:p>
          <a:p>
            <a:pPr algn="ctr"/>
            <a:r>
              <a:rPr lang="en-US" sz="1500" dirty="0" smtClean="0"/>
              <a:t>communication </a:t>
            </a:r>
            <a:r>
              <a:rPr lang="en-US" sz="1500" dirty="0"/>
              <a:t>overload</a:t>
            </a:r>
          </a:p>
          <a:p>
            <a:pPr algn="ctr"/>
            <a:r>
              <a:rPr lang="en-US" sz="1500" dirty="0" smtClean="0"/>
              <a:t> </a:t>
            </a:r>
            <a:r>
              <a:rPr lang="en-US" sz="1500" dirty="0"/>
              <a:t>lack of information</a:t>
            </a:r>
          </a:p>
          <a:p>
            <a:pPr algn="ctr"/>
            <a:r>
              <a:rPr lang="en-US" sz="1500" dirty="0" smtClean="0"/>
              <a:t> </a:t>
            </a:r>
            <a:r>
              <a:rPr lang="en-US" sz="1500" dirty="0"/>
              <a:t>inconsistent information</a:t>
            </a:r>
          </a:p>
          <a:p>
            <a:pPr algn="ctr"/>
            <a:r>
              <a:rPr lang="en-US" sz="1500" dirty="0" smtClean="0"/>
              <a:t> </a:t>
            </a:r>
            <a:r>
              <a:rPr lang="en-US" sz="1500" dirty="0"/>
              <a:t>response time</a:t>
            </a:r>
          </a:p>
          <a:p>
            <a:pPr algn="ctr"/>
            <a:r>
              <a:rPr lang="en-US" sz="1500" dirty="0" smtClean="0"/>
              <a:t> </a:t>
            </a:r>
            <a:r>
              <a:rPr lang="en-US" sz="1500" dirty="0"/>
              <a:t>regular updates from President/Provost/Deans</a:t>
            </a:r>
          </a:p>
          <a:p>
            <a:pPr algn="ctr"/>
            <a:r>
              <a:rPr lang="en-US" sz="1500" dirty="0" smtClean="0"/>
              <a:t> </a:t>
            </a:r>
            <a:r>
              <a:rPr lang="en-US" sz="1500" dirty="0"/>
              <a:t>suggestion boxes</a:t>
            </a:r>
          </a:p>
          <a:p>
            <a:pPr algn="ctr"/>
            <a:r>
              <a:rPr lang="en-US" sz="1500" dirty="0" smtClean="0"/>
              <a:t> </a:t>
            </a:r>
            <a:r>
              <a:rPr lang="en-US" sz="1500" dirty="0"/>
              <a:t>directory</a:t>
            </a:r>
          </a:p>
          <a:p>
            <a:endParaRPr lang="en-US" sz="1500" b="1" i="1" dirty="0" smtClean="0"/>
          </a:p>
          <a:p>
            <a:r>
              <a:rPr lang="en-US" sz="1500" b="1" i="1" dirty="0" smtClean="0"/>
              <a:t>Examples</a:t>
            </a:r>
            <a:r>
              <a:rPr lang="en-US" sz="1500" b="1" i="1" dirty="0"/>
              <a:t>:</a:t>
            </a:r>
          </a:p>
          <a:p>
            <a:r>
              <a:rPr lang="en-US" sz="1500" dirty="0"/>
              <a:t>Faculty and staff feel that communication is inconsistent. They report only receiving information when there is an</a:t>
            </a:r>
          </a:p>
          <a:p>
            <a:r>
              <a:rPr lang="en-US" sz="1500" dirty="0"/>
              <a:t>issue that needs to be </a:t>
            </a:r>
            <a:r>
              <a:rPr lang="en-US" sz="1500" dirty="0" smtClean="0"/>
              <a:t>resolved.  Employees </a:t>
            </a:r>
            <a:r>
              <a:rPr lang="en-US" sz="1500" dirty="0"/>
              <a:t>report being afraid to express their opinions for fear of reprimand or reprisal, therefore they would like </a:t>
            </a:r>
            <a:r>
              <a:rPr lang="en-US" sz="1500" dirty="0" smtClean="0"/>
              <a:t>to have </a:t>
            </a:r>
            <a:r>
              <a:rPr lang="en-US" sz="1500" dirty="0"/>
              <a:t>meetings where supervisors are not </a:t>
            </a:r>
            <a:r>
              <a:rPr lang="en-US" sz="1500" dirty="0" smtClean="0"/>
              <a:t>present. Staff </a:t>
            </a:r>
            <a:r>
              <a:rPr lang="en-US" sz="1500" dirty="0"/>
              <a:t>would like meetings to be more frequent so that they can communicate in a face-to-face venue.</a:t>
            </a:r>
          </a:p>
        </p:txBody>
      </p:sp>
    </p:spTree>
    <p:extLst>
      <p:ext uri="{BB962C8B-B14F-4D97-AF65-F5344CB8AC3E}">
        <p14:creationId xmlns:p14="http://schemas.microsoft.com/office/powerpoint/2010/main" val="2499112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5053" y="1143000"/>
            <a:ext cx="8576444" cy="426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3600" i="1" dirty="0" smtClean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Expected Outcomes:</a:t>
            </a:r>
          </a:p>
          <a:p>
            <a:pPr marL="571500" indent="-5715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i="1" dirty="0" smtClean="0">
              <a:solidFill>
                <a:srgbClr val="FFFFFF"/>
              </a:solidFill>
              <a:latin typeface="Arial" charset="0"/>
              <a:ea typeface="ＭＳ Ｐゴシック" charset="-128"/>
            </a:endParaRPr>
          </a:p>
          <a:p>
            <a:pPr marL="571500" indent="-5715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To describe the components of a successful leadership training program in higher education</a:t>
            </a:r>
          </a:p>
          <a:p>
            <a:pPr marL="571500" indent="-5715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To identify the components of an effective assessment plan</a:t>
            </a:r>
          </a:p>
          <a:p>
            <a:pPr marL="571500" indent="-5715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To correlate improvements of employee engagement &amp; enhanced leadership skills for supervisors in higher education</a:t>
            </a:r>
          </a:p>
          <a:p>
            <a:pPr marL="571500" indent="-5715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To identify collaborative partners within a higher education institution to effect cultural change</a:t>
            </a:r>
          </a:p>
          <a:p>
            <a:pPr marL="571500" indent="-5715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To consider unexpected positive outcomes of leadership training across diverse constituent groups</a:t>
            </a:r>
            <a:endParaRPr lang="en-US" sz="2000" i="1" dirty="0">
              <a:solidFill>
                <a:srgbClr val="FFFFFF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222" y="5069641"/>
            <a:ext cx="3704642" cy="1309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58652"/>
            <a:ext cx="9144000" cy="523220"/>
          </a:xfrm>
          <a:prstGeom prst="rect">
            <a:avLst/>
          </a:prstGeom>
          <a:solidFill>
            <a:srgbClr val="010DAF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FF"/>
                </a:solidFill>
                <a:latin typeface="Arial" charset="0"/>
              </a:rPr>
              <a:t>Nova Southeastern University</a:t>
            </a:r>
          </a:p>
        </p:txBody>
      </p:sp>
    </p:spTree>
    <p:extLst>
      <p:ext uri="{BB962C8B-B14F-4D97-AF65-F5344CB8AC3E}">
        <p14:creationId xmlns:p14="http://schemas.microsoft.com/office/powerpoint/2010/main" val="3893667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08000" y="1778000"/>
          <a:ext cx="8127999" cy="3810000"/>
        </p:xfrm>
        <a:graphic>
          <a:graphicData uri="http://schemas.openxmlformats.org/drawingml/2006/table">
            <a:tbl>
              <a:tblPr/>
              <a:tblGrid>
                <a:gridCol w="3061194"/>
                <a:gridCol w="1295489"/>
                <a:gridCol w="942829"/>
                <a:gridCol w="942829"/>
                <a:gridCol w="942829"/>
                <a:gridCol w="942829"/>
              </a:tblGrid>
              <a:tr h="762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i="1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Respondents who left at least one comment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b="0" i="0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2,290 </a:t>
                      </a:r>
                      <a:r>
                        <a:rPr lang="en-US" sz="1700" b="0" i="0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(71%)</a:t>
                      </a:r>
                      <a:endParaRPr lang="en-US" sz="3000" b="0" i="0" u="none" strike="noStrike" dirty="0">
                        <a:solidFill>
                          <a:srgbClr val="17375E"/>
                        </a:solidFill>
                        <a:latin typeface="Calibri"/>
                      </a:endParaRP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7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482 respondents left one, 1595 left two, 177 left three, 36 left four.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7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i="1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Respondents who left no comments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0" i="0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938 </a:t>
                      </a:r>
                      <a:r>
                        <a:rPr lang="en-US" sz="1700" b="0" i="0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(29%)</a:t>
                      </a:r>
                      <a:endParaRPr lang="en-US" sz="2600" b="0" i="0" u="none" strike="noStrike" dirty="0">
                        <a:solidFill>
                          <a:srgbClr val="17375E"/>
                        </a:solidFill>
                        <a:latin typeface="Calibri"/>
                      </a:endParaRP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Three recognition forms.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7D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Desire to stay?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7D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Manager does well.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7D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Manager could improve.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7D26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i="1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Total number of comments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0" i="0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4,347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124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2,088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1,935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75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i="1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Average words per comment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0" i="0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20.5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22.63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17.77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17.35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23.98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i="1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Total word count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0" i="0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88,970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2,806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3,553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36,217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46,394</a:t>
                      </a:r>
                    </a:p>
                  </a:txBody>
                  <a:tcPr marL="9437" marR="9437" marT="943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C7D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75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81400" y="5715000"/>
            <a:ext cx="1219200" cy="523220"/>
          </a:xfrm>
          <a:prstGeom prst="rect">
            <a:avLst/>
          </a:prstGeom>
          <a:noFill/>
          <a:ln>
            <a:solidFill>
              <a:schemeClr val="accent6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+mj-lt"/>
              </a:rPr>
              <a:t>About 356 Pages</a:t>
            </a:r>
          </a:p>
        </p:txBody>
      </p:sp>
      <p:sp>
        <p:nvSpPr>
          <p:cNvPr id="6" name="Up Arrow 5"/>
          <p:cNvSpPr/>
          <p:nvPr/>
        </p:nvSpPr>
        <p:spPr>
          <a:xfrm>
            <a:off x="3886200" y="6324600"/>
            <a:ext cx="609600" cy="533400"/>
          </a:xfrm>
          <a:prstGeom prst="upArrow">
            <a:avLst/>
          </a:prstGeom>
          <a:solidFill>
            <a:schemeClr val="accent6"/>
          </a:solidFill>
        </p:spPr>
        <p:txBody>
          <a:bodyPr wrap="square" lIns="0" tIns="0" rIns="0" bIns="0" rtlCol="0" anchor="ctr">
            <a:noAutofit/>
          </a:bodyPr>
          <a:lstStyle/>
          <a:p>
            <a:pPr marL="858838" indent="-858838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i="1" dirty="0" smtClean="0">
              <a:solidFill>
                <a:srgbClr val="094275"/>
              </a:solidFill>
              <a:latin typeface="Adobe Garamond Pr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1009524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Comments at a Glance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28523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in designing curriculum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Collaboration and Teamwork!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307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en-US" sz="2800" dirty="0" smtClean="0"/>
              <a:t>Institutional Effectiveness &amp; Academic Affairs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Task Force Appointed by President</a:t>
            </a:r>
          </a:p>
          <a:p>
            <a:r>
              <a:rPr lang="en-US" sz="2400" dirty="0" smtClean="0"/>
              <a:t>Syllabi Review (internal)</a:t>
            </a:r>
          </a:p>
          <a:p>
            <a:r>
              <a:rPr lang="en-US" sz="2400" dirty="0" smtClean="0"/>
              <a:t>External Trainers &amp; Materials</a:t>
            </a:r>
          </a:p>
          <a:p>
            <a:r>
              <a:rPr lang="en-US" sz="2400" dirty="0" smtClean="0"/>
              <a:t>Qualitative Analysis of Themes</a:t>
            </a:r>
          </a:p>
          <a:p>
            <a:r>
              <a:rPr lang="en-US" sz="2400" dirty="0" smtClean="0"/>
              <a:t>Decisions about Learning Outcomes</a:t>
            </a:r>
          </a:p>
          <a:p>
            <a:r>
              <a:rPr lang="en-US" sz="2400" dirty="0" smtClean="0"/>
              <a:t>Grouped into Five (5) Modules</a:t>
            </a:r>
          </a:p>
          <a:p>
            <a:r>
              <a:rPr lang="en-US" sz="2400" dirty="0" smtClean="0"/>
              <a:t>Preliminary Facilitators Chosen</a:t>
            </a:r>
          </a:p>
          <a:p>
            <a:r>
              <a:rPr lang="en-US" sz="2400" dirty="0" smtClean="0"/>
              <a:t>Leadership Curriculum Committee Meetings</a:t>
            </a:r>
          </a:p>
          <a:p>
            <a:r>
              <a:rPr lang="en-US" sz="2400" dirty="0" smtClean="0"/>
              <a:t>Assessment Decisions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921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 and Timelines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much does this training cost?  When did it start and when will it end?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140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543269"/>
              </p:ext>
            </p:extLst>
          </p:nvPr>
        </p:nvGraphicFramePr>
        <p:xfrm>
          <a:off x="304800" y="1828800"/>
          <a:ext cx="8305800" cy="32766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3504"/>
                <a:gridCol w="632922"/>
                <a:gridCol w="643297"/>
                <a:gridCol w="552510"/>
                <a:gridCol w="954571"/>
                <a:gridCol w="954571"/>
                <a:gridCol w="477284"/>
                <a:gridCol w="708146"/>
                <a:gridCol w="943195"/>
                <a:gridCol w="685800"/>
              </a:tblGrid>
              <a:tr h="8638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Module Title</a:t>
                      </a:r>
                      <a:endParaRPr 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Average attendees per session</a:t>
                      </a:r>
                      <a:endParaRPr 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Facilitator Fee per session</a:t>
                      </a:r>
                      <a:endParaRPr lang="en-US" sz="9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Cost of Materials per session</a:t>
                      </a:r>
                      <a:endParaRPr lang="en-US" sz="9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Cost of Catering per session</a:t>
                      </a:r>
                      <a:endParaRPr lang="en-US" sz="9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Room Set-up cost</a:t>
                      </a:r>
                      <a:endParaRPr lang="en-US" sz="9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Number of sessions needed</a:t>
                      </a:r>
                      <a:endParaRPr lang="en-US" sz="9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Total costs per session</a:t>
                      </a:r>
                      <a:endParaRPr lang="en-US" sz="9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Total costs for all supervisors to attend</a:t>
                      </a:r>
                      <a:endParaRPr lang="en-US" sz="9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Cost per Attendee</a:t>
                      </a:r>
                      <a:endParaRPr lang="en-US" sz="9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</a:tr>
              <a:tr h="3898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Managing Conflict/Change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50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           600.00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        100.00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                         900.00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                         200.00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   1,800.00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 smtClean="0">
                          <a:effectLst/>
                        </a:rPr>
                        <a:t>          $25,200.00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            36.00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</a:tr>
              <a:tr h="3898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Communication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   600.00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100.00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                 900.00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                         200.00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           1,800.00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 smtClean="0">
                          <a:effectLst/>
                        </a:rPr>
                        <a:t>          $25,200.00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                    36.00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</a:tr>
              <a:tr h="42661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Performance Management and Legal Issues for </a:t>
                      </a:r>
                      <a:r>
                        <a:rPr lang="en-US" sz="900" u="none" strike="noStrike" dirty="0" smtClean="0">
                          <a:effectLst/>
                        </a:rPr>
                        <a:t>Supervisors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   600.00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100.00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                 900.00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                 200.00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   1,800.00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smtClean="0">
                          <a:effectLst/>
                        </a:rPr>
                        <a:t>          $25,200.00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                    36.00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</a:tr>
              <a:tr h="3898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Leadership Visioning &amp; Planning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   600.00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100.00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                 900.00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                 200.00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   1,800.00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smtClean="0">
                          <a:effectLst/>
                        </a:rPr>
                        <a:t>          $25,200.00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                    36.00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</a:tr>
              <a:tr h="42661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Measurement/Project </a:t>
                      </a:r>
                      <a:r>
                        <a:rPr lang="en-US" sz="900" u="none" strike="noStrike" dirty="0">
                          <a:effectLst/>
                        </a:rPr>
                        <a:t>Management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   600.00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100.00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                 900.00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                 200.00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   1,800.00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smtClean="0">
                          <a:effectLst/>
                        </a:rPr>
                        <a:t>          $25,200.00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                    36.00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</a:tr>
              <a:tr h="3898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Totals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3,000.00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500.00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             4,500.00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             1,000.00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70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           9,000.00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smtClean="0">
                          <a:effectLst/>
                        </a:rPr>
                        <a:t>        $126,000.00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                  180.00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15" marR="7715" marT="771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895600" y="10668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</a:t>
            </a:r>
            <a:r>
              <a:rPr lang="en-US" sz="3200" b="1" dirty="0" smtClean="0"/>
              <a:t> Annual Budget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16012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intervalshape"/>
          <p:cNvCxnSpPr/>
          <p:nvPr/>
        </p:nvCxnSpPr>
        <p:spPr bwMode="auto">
          <a:xfrm flipV="1">
            <a:off x="1677841" y="1925320"/>
            <a:ext cx="0" cy="1856740"/>
          </a:xfrm>
          <a:prstGeom prst="line">
            <a:avLst/>
          </a:prstGeom>
          <a:noFill/>
          <a:ln w="127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5" name="intervalshape"/>
          <p:cNvCxnSpPr/>
          <p:nvPr/>
        </p:nvCxnSpPr>
        <p:spPr bwMode="auto">
          <a:xfrm flipV="1">
            <a:off x="4103086" y="2369820"/>
            <a:ext cx="0" cy="1412240"/>
          </a:xfrm>
          <a:prstGeom prst="line">
            <a:avLst/>
          </a:prstGeom>
          <a:noFill/>
          <a:ln w="127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1" name="intervalshape"/>
          <p:cNvCxnSpPr/>
          <p:nvPr/>
        </p:nvCxnSpPr>
        <p:spPr bwMode="auto">
          <a:xfrm flipV="1">
            <a:off x="5272850" y="2814320"/>
            <a:ext cx="0" cy="967740"/>
          </a:xfrm>
          <a:prstGeom prst="line">
            <a:avLst/>
          </a:prstGeom>
          <a:noFill/>
          <a:ln w="127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6" name="milestoneshape"/>
          <p:cNvSpPr/>
          <p:nvPr/>
        </p:nvSpPr>
        <p:spPr bwMode="auto">
          <a:xfrm rot="16200000">
            <a:off x="1361685" y="4965700"/>
            <a:ext cx="190500" cy="190500"/>
          </a:xfrm>
          <a:prstGeom prst="flowChartMerg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63500">
              <a:scrgbClr r="0" g="0" b="0">
                <a:alpha val="50000"/>
              </a:scrgbClr>
            </a:outerShdw>
          </a:effectLst>
          <a:scene3d>
            <a:camera prst="orthographicFront"/>
            <a:lightRig rig="threePt" dir="t"/>
          </a:scene3d>
          <a:sp3d>
            <a:bevelT h="127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n-US" sz="2000" smtClean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27" name="milestoneshape"/>
          <p:cNvCxnSpPr/>
          <p:nvPr/>
        </p:nvCxnSpPr>
        <p:spPr bwMode="auto">
          <a:xfrm>
            <a:off x="1353586" y="4340860"/>
            <a:ext cx="0" cy="62484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5" name="pgshape"/>
          <p:cNvSpPr/>
          <p:nvPr/>
        </p:nvSpPr>
        <p:spPr bwMode="auto">
          <a:xfrm>
            <a:off x="1193800" y="3782060"/>
            <a:ext cx="6756400" cy="508000"/>
          </a:xfrm>
          <a:prstGeom prst="rect">
            <a:avLst/>
          </a:prstGeom>
          <a:gradFill flip="none" rotWithShape="1">
            <a:gsLst>
              <a:gs pos="0">
                <a:srgbClr val="B2B2B2"/>
              </a:gs>
              <a:gs pos="50000">
                <a:srgbClr val="F2F2F2"/>
              </a:gs>
              <a:gs pos="100000">
                <a:srgbClr val="737373"/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n-US" sz="2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pgshape"/>
          <p:cNvSpPr txBox="1"/>
          <p:nvPr>
            <p:custDataLst>
              <p:tags r:id="rId2"/>
            </p:custDataLst>
          </p:nvPr>
        </p:nvSpPr>
        <p:spPr>
          <a:xfrm>
            <a:off x="558800" y="5334000"/>
            <a:ext cx="635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808080"/>
                </a:solidFill>
                <a:latin typeface="Calibri"/>
              </a:rPr>
              <a:t>' 09</a:t>
            </a:r>
            <a:endParaRPr lang="en-US" sz="2400" b="1">
              <a:solidFill>
                <a:srgbClr val="808080"/>
              </a:solidFill>
              <a:latin typeface="Calibri"/>
            </a:endParaRPr>
          </a:p>
        </p:txBody>
      </p:sp>
      <p:sp>
        <p:nvSpPr>
          <p:cNvPr id="7" name="pgshape"/>
          <p:cNvSpPr txBox="1"/>
          <p:nvPr>
            <p:custDataLst>
              <p:tags r:id="rId3"/>
            </p:custDataLst>
          </p:nvPr>
        </p:nvSpPr>
        <p:spPr>
          <a:xfrm>
            <a:off x="1193800" y="3782060"/>
            <a:ext cx="614218" cy="508000"/>
          </a:xfrm>
          <a:prstGeom prst="rect">
            <a:avLst/>
          </a:prstGeom>
          <a:noFill/>
        </p:spPr>
        <p:txBody>
          <a:bodyPr vert="horz" wrap="square" rtlCol="0" anchor="ctr" anchorCtr="1">
            <a:noAutofit/>
          </a:bodyPr>
          <a:lstStyle/>
          <a:p>
            <a:r>
              <a:rPr lang="en-US" sz="1400" smtClean="0">
                <a:solidFill>
                  <a:srgbClr val="000000"/>
                </a:solidFill>
                <a:latin typeface="Calibri"/>
              </a:rPr>
              <a:t>Mar
2009</a:t>
            </a:r>
            <a:endParaRPr lang="en-US" sz="1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gshape"/>
          <p:cNvSpPr txBox="1"/>
          <p:nvPr>
            <p:custDataLst>
              <p:tags r:id="rId4"/>
            </p:custDataLst>
          </p:nvPr>
        </p:nvSpPr>
        <p:spPr>
          <a:xfrm>
            <a:off x="1808935" y="3782060"/>
            <a:ext cx="614218" cy="508000"/>
          </a:xfrm>
          <a:prstGeom prst="rect">
            <a:avLst/>
          </a:prstGeom>
          <a:noFill/>
        </p:spPr>
        <p:txBody>
          <a:bodyPr vert="horz" wrap="square" rtlCol="0" anchor="ctr" anchorCtr="1">
            <a:noAutofit/>
          </a:bodyPr>
          <a:lstStyle/>
          <a:p>
            <a:r>
              <a:rPr lang="en-US" sz="1400" smtClean="0">
                <a:solidFill>
                  <a:srgbClr val="000000"/>
                </a:solidFill>
                <a:latin typeface="Calibri"/>
              </a:rPr>
              <a:t>Jul</a:t>
            </a:r>
            <a:endParaRPr lang="en-US" sz="1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gshape"/>
          <p:cNvSpPr txBox="1"/>
          <p:nvPr>
            <p:custDataLst>
              <p:tags r:id="rId5"/>
            </p:custDataLst>
          </p:nvPr>
        </p:nvSpPr>
        <p:spPr>
          <a:xfrm>
            <a:off x="2429112" y="3782060"/>
            <a:ext cx="614218" cy="508000"/>
          </a:xfrm>
          <a:prstGeom prst="rect">
            <a:avLst/>
          </a:prstGeom>
          <a:noFill/>
        </p:spPr>
        <p:txBody>
          <a:bodyPr vert="horz" wrap="square" rtlCol="0" anchor="ctr" anchorCtr="1">
            <a:noAutofit/>
          </a:bodyPr>
          <a:lstStyle/>
          <a:p>
            <a:r>
              <a:rPr lang="en-US" sz="1400" smtClean="0">
                <a:solidFill>
                  <a:srgbClr val="000000"/>
                </a:solidFill>
                <a:latin typeface="Calibri"/>
              </a:rPr>
              <a:t>Nov</a:t>
            </a:r>
            <a:endParaRPr lang="en-US" sz="1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gshape"/>
          <p:cNvSpPr txBox="1"/>
          <p:nvPr>
            <p:custDataLst>
              <p:tags r:id="rId6"/>
            </p:custDataLst>
          </p:nvPr>
        </p:nvSpPr>
        <p:spPr>
          <a:xfrm>
            <a:off x="3034163" y="3782060"/>
            <a:ext cx="614218" cy="508000"/>
          </a:xfrm>
          <a:prstGeom prst="rect">
            <a:avLst/>
          </a:prstGeom>
          <a:noFill/>
        </p:spPr>
        <p:txBody>
          <a:bodyPr vert="horz" wrap="square" rtlCol="0" anchor="ctr" anchorCtr="1">
            <a:noAutofit/>
          </a:bodyPr>
          <a:lstStyle/>
          <a:p>
            <a:r>
              <a:rPr lang="en-US" sz="1400" smtClean="0">
                <a:solidFill>
                  <a:srgbClr val="000000"/>
                </a:solidFill>
                <a:latin typeface="Calibri"/>
              </a:rPr>
              <a:t>Mar
2010</a:t>
            </a:r>
            <a:endParaRPr lang="en-US" sz="1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gshape"/>
          <p:cNvSpPr txBox="1"/>
          <p:nvPr>
            <p:custDataLst>
              <p:tags r:id="rId7"/>
            </p:custDataLst>
          </p:nvPr>
        </p:nvSpPr>
        <p:spPr>
          <a:xfrm>
            <a:off x="3649297" y="3782060"/>
            <a:ext cx="614218" cy="508000"/>
          </a:xfrm>
          <a:prstGeom prst="rect">
            <a:avLst/>
          </a:prstGeom>
          <a:noFill/>
        </p:spPr>
        <p:txBody>
          <a:bodyPr vert="horz" wrap="square" rtlCol="0" anchor="ctr" anchorCtr="1">
            <a:noAutofit/>
          </a:bodyPr>
          <a:lstStyle/>
          <a:p>
            <a:r>
              <a:rPr lang="en-US" sz="1400" smtClean="0">
                <a:solidFill>
                  <a:srgbClr val="000000"/>
                </a:solidFill>
                <a:latin typeface="Calibri"/>
              </a:rPr>
              <a:t>Jul</a:t>
            </a:r>
            <a:endParaRPr lang="en-US" sz="1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gshape"/>
          <p:cNvSpPr txBox="1"/>
          <p:nvPr>
            <p:custDataLst>
              <p:tags r:id="rId8"/>
            </p:custDataLst>
          </p:nvPr>
        </p:nvSpPr>
        <p:spPr>
          <a:xfrm>
            <a:off x="4269474" y="3782060"/>
            <a:ext cx="614218" cy="508000"/>
          </a:xfrm>
          <a:prstGeom prst="rect">
            <a:avLst/>
          </a:prstGeom>
          <a:noFill/>
        </p:spPr>
        <p:txBody>
          <a:bodyPr vert="horz" wrap="square" rtlCol="0" anchor="ctr" anchorCtr="1">
            <a:noAutofit/>
          </a:bodyPr>
          <a:lstStyle/>
          <a:p>
            <a:r>
              <a:rPr lang="en-US" sz="1400" smtClean="0">
                <a:solidFill>
                  <a:srgbClr val="000000"/>
                </a:solidFill>
                <a:latin typeface="Calibri"/>
              </a:rPr>
              <a:t>Nov</a:t>
            </a:r>
            <a:endParaRPr lang="en-US" sz="1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gshape"/>
          <p:cNvSpPr txBox="1"/>
          <p:nvPr>
            <p:custDataLst>
              <p:tags r:id="rId9"/>
            </p:custDataLst>
          </p:nvPr>
        </p:nvSpPr>
        <p:spPr>
          <a:xfrm>
            <a:off x="4874525" y="3782060"/>
            <a:ext cx="614218" cy="508000"/>
          </a:xfrm>
          <a:prstGeom prst="rect">
            <a:avLst/>
          </a:prstGeom>
          <a:noFill/>
        </p:spPr>
        <p:txBody>
          <a:bodyPr vert="horz" wrap="square" rtlCol="0" anchor="ctr" anchorCtr="1">
            <a:noAutofit/>
          </a:bodyPr>
          <a:lstStyle/>
          <a:p>
            <a:r>
              <a:rPr lang="en-US" sz="1400" smtClean="0">
                <a:solidFill>
                  <a:srgbClr val="000000"/>
                </a:solidFill>
                <a:latin typeface="Calibri"/>
              </a:rPr>
              <a:t>Mar
2011</a:t>
            </a:r>
            <a:endParaRPr lang="en-US" sz="1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gshape"/>
          <p:cNvSpPr txBox="1"/>
          <p:nvPr>
            <p:custDataLst>
              <p:tags r:id="rId10"/>
            </p:custDataLst>
          </p:nvPr>
        </p:nvSpPr>
        <p:spPr>
          <a:xfrm>
            <a:off x="5489660" y="3782060"/>
            <a:ext cx="614218" cy="508000"/>
          </a:xfrm>
          <a:prstGeom prst="rect">
            <a:avLst/>
          </a:prstGeom>
          <a:noFill/>
        </p:spPr>
        <p:txBody>
          <a:bodyPr vert="horz" wrap="square" rtlCol="0" anchor="ctr" anchorCtr="1">
            <a:noAutofit/>
          </a:bodyPr>
          <a:lstStyle/>
          <a:p>
            <a:r>
              <a:rPr lang="en-US" sz="1400" smtClean="0">
                <a:solidFill>
                  <a:srgbClr val="000000"/>
                </a:solidFill>
                <a:latin typeface="Calibri"/>
              </a:rPr>
              <a:t>Jul</a:t>
            </a:r>
            <a:endParaRPr lang="en-US" sz="1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gshape"/>
          <p:cNvSpPr txBox="1"/>
          <p:nvPr>
            <p:custDataLst>
              <p:tags r:id="rId11"/>
            </p:custDataLst>
          </p:nvPr>
        </p:nvSpPr>
        <p:spPr>
          <a:xfrm>
            <a:off x="6109837" y="3782060"/>
            <a:ext cx="614218" cy="508000"/>
          </a:xfrm>
          <a:prstGeom prst="rect">
            <a:avLst/>
          </a:prstGeom>
          <a:noFill/>
        </p:spPr>
        <p:txBody>
          <a:bodyPr vert="horz" wrap="square" rtlCol="0" anchor="ctr" anchorCtr="1">
            <a:noAutofit/>
          </a:bodyPr>
          <a:lstStyle/>
          <a:p>
            <a:r>
              <a:rPr lang="en-US" sz="1400" smtClean="0">
                <a:solidFill>
                  <a:srgbClr val="000000"/>
                </a:solidFill>
                <a:latin typeface="Calibri"/>
              </a:rPr>
              <a:t>Nov</a:t>
            </a:r>
            <a:endParaRPr lang="en-US" sz="1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gshape"/>
          <p:cNvSpPr txBox="1"/>
          <p:nvPr>
            <p:custDataLst>
              <p:tags r:id="rId12"/>
            </p:custDataLst>
          </p:nvPr>
        </p:nvSpPr>
        <p:spPr>
          <a:xfrm>
            <a:off x="6719929" y="3782060"/>
            <a:ext cx="614218" cy="508000"/>
          </a:xfrm>
          <a:prstGeom prst="rect">
            <a:avLst/>
          </a:prstGeom>
          <a:noFill/>
        </p:spPr>
        <p:txBody>
          <a:bodyPr vert="horz" wrap="square" rtlCol="0" anchor="ctr" anchorCtr="1">
            <a:noAutofit/>
          </a:bodyPr>
          <a:lstStyle/>
          <a:p>
            <a:r>
              <a:rPr lang="en-US" sz="1400" smtClean="0">
                <a:solidFill>
                  <a:srgbClr val="000000"/>
                </a:solidFill>
                <a:latin typeface="Calibri"/>
              </a:rPr>
              <a:t>Mar
2012</a:t>
            </a:r>
            <a:endParaRPr lang="en-US" sz="1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gshape"/>
          <p:cNvSpPr txBox="1"/>
          <p:nvPr>
            <p:custDataLst>
              <p:tags r:id="rId13"/>
            </p:custDataLst>
          </p:nvPr>
        </p:nvSpPr>
        <p:spPr>
          <a:xfrm>
            <a:off x="7335064" y="3782060"/>
            <a:ext cx="614218" cy="508000"/>
          </a:xfrm>
          <a:prstGeom prst="rect">
            <a:avLst/>
          </a:prstGeom>
          <a:noFill/>
        </p:spPr>
        <p:txBody>
          <a:bodyPr vert="horz" wrap="square" rtlCol="0" anchor="ctr" anchorCtr="1">
            <a:noAutofit/>
          </a:bodyPr>
          <a:lstStyle/>
          <a:p>
            <a:r>
              <a:rPr lang="en-US" sz="1400" smtClean="0">
                <a:solidFill>
                  <a:srgbClr val="000000"/>
                </a:solidFill>
                <a:latin typeface="Calibri"/>
              </a:rPr>
              <a:t>Jul</a:t>
            </a:r>
            <a:endParaRPr lang="en-US" sz="1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gshape"/>
          <p:cNvSpPr txBox="1"/>
          <p:nvPr>
            <p:custDataLst>
              <p:tags r:id="rId14"/>
            </p:custDataLst>
          </p:nvPr>
        </p:nvSpPr>
        <p:spPr>
          <a:xfrm>
            <a:off x="8013700" y="5334000"/>
            <a:ext cx="635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808080"/>
                </a:solidFill>
                <a:latin typeface="Calibri"/>
              </a:rPr>
              <a:t>' 12</a:t>
            </a:r>
            <a:endParaRPr lang="en-US" sz="2400" b="1">
              <a:solidFill>
                <a:srgbClr val="808080"/>
              </a:solidFill>
              <a:latin typeface="Calibri"/>
            </a:endParaRPr>
          </a:p>
        </p:txBody>
      </p:sp>
      <p:sp>
        <p:nvSpPr>
          <p:cNvPr id="19" name="milestoneshape"/>
          <p:cNvSpPr/>
          <p:nvPr/>
        </p:nvSpPr>
        <p:spPr bwMode="auto">
          <a:xfrm rot="10800000">
            <a:off x="7563627" y="4201160"/>
            <a:ext cx="254000" cy="279400"/>
          </a:xfrm>
          <a:prstGeom prst="flowChartMerg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63500">
              <a:scrgbClr r="0" g="0" b="0">
                <a:alpha val="50000"/>
              </a:scrgbClr>
            </a:outerShdw>
          </a:effectLst>
          <a:scene3d>
            <a:camera prst="orthographicFront"/>
            <a:lightRig rig="threePt" dir="t"/>
          </a:scene3d>
          <a:sp3d>
            <a:bevelT h="127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n-US" sz="2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milestoneshape"/>
          <p:cNvSpPr txBox="1"/>
          <p:nvPr>
            <p:custDataLst>
              <p:tags r:id="rId15"/>
            </p:custDataLst>
          </p:nvPr>
        </p:nvSpPr>
        <p:spPr>
          <a:xfrm>
            <a:off x="7632700" y="4530169"/>
            <a:ext cx="1397000" cy="246221"/>
          </a:xfrm>
          <a:prstGeom prst="rect">
            <a:avLst/>
          </a:prstGeom>
          <a:solidFill>
            <a:schemeClr val="tx1"/>
          </a:solidFill>
        </p:spPr>
        <p:txBody>
          <a:bodyPr vert="horz" wrap="none" rtlCol="0" anchor="b" anchorCtr="1">
            <a:noAutofit/>
          </a:bodyPr>
          <a:lstStyle/>
          <a:p>
            <a:pPr>
              <a:lnSpc>
                <a:spcPct val="80000"/>
              </a:lnSpc>
            </a:pP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Program began</a:t>
            </a:r>
            <a:endParaRPr lang="en-US" sz="10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milestoneshape"/>
          <p:cNvSpPr/>
          <p:nvPr/>
        </p:nvSpPr>
        <p:spPr bwMode="auto">
          <a:xfrm rot="10800000">
            <a:off x="3696345" y="4201160"/>
            <a:ext cx="254000" cy="279400"/>
          </a:xfrm>
          <a:prstGeom prst="flowChartMerg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63500">
              <a:scrgbClr r="0" g="0" b="0">
                <a:alpha val="50000"/>
              </a:scrgbClr>
            </a:outerShdw>
          </a:effectLst>
          <a:scene3d>
            <a:camera prst="orthographicFront"/>
            <a:lightRig rig="threePt" dir="t"/>
          </a:scene3d>
          <a:sp3d>
            <a:bevelT h="127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n-US" sz="2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" name="milestoneshape"/>
          <p:cNvSpPr txBox="1"/>
          <p:nvPr>
            <p:custDataLst>
              <p:tags r:id="rId16"/>
            </p:custDataLst>
          </p:nvPr>
        </p:nvSpPr>
        <p:spPr>
          <a:xfrm>
            <a:off x="3124845" y="4442460"/>
            <a:ext cx="1498448" cy="246221"/>
          </a:xfrm>
          <a:prstGeom prst="rect">
            <a:avLst/>
          </a:prstGeom>
          <a:solidFill>
            <a:schemeClr val="tx1"/>
          </a:solidFill>
        </p:spPr>
        <p:txBody>
          <a:bodyPr vert="horz" wrap="none" rtlCol="0" anchor="b" anchorCtr="1">
            <a:noAutofit/>
          </a:bodyPr>
          <a:lstStyle/>
          <a:p>
            <a:pPr>
              <a:lnSpc>
                <a:spcPct val="80000"/>
              </a:lnSpc>
            </a:pPr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Assignment of Facilitators</a:t>
            </a:r>
            <a:endParaRPr lang="en-US" sz="10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intervalshape"/>
          <p:cNvSpPr/>
          <p:nvPr>
            <p:custDataLst>
              <p:tags r:id="rId17"/>
            </p:custDataLst>
          </p:nvPr>
        </p:nvSpPr>
        <p:spPr bwMode="auto">
          <a:xfrm>
            <a:off x="5235169" y="2674620"/>
            <a:ext cx="1391617" cy="1107440"/>
          </a:xfrm>
          <a:prstGeom prst="rect">
            <a:avLst/>
          </a:prstGeom>
          <a:gradFill>
            <a:gsLst>
              <a:gs pos="73324">
                <a:srgbClr val="BEE0E0"/>
              </a:gs>
              <a:gs pos="61000">
                <a:schemeClr val="accent1">
                  <a:tint val="66000"/>
                  <a:satMod val="160000"/>
                </a:schemeClr>
              </a:gs>
              <a:gs pos="86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44450">
              <a:scrgbClr r="0" g="0" b="0">
                <a:alpha val="30000"/>
              </a:scrgbClr>
            </a:outerShdw>
          </a:effectLst>
          <a:scene3d>
            <a:camera prst="orthographicFront"/>
            <a:lightRig rig="threePt" dir="t"/>
          </a:scene3d>
          <a:sp3d>
            <a:bevelT w="17145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AACACA">
                    <a:lumMod val="50000"/>
                  </a:srgbClr>
                </a:solidFill>
                <a:latin typeface="Calibri"/>
              </a:rPr>
              <a:t>Pilot program </a:t>
            </a:r>
          </a:p>
        </p:txBody>
      </p:sp>
      <p:sp>
        <p:nvSpPr>
          <p:cNvPr id="34" name="intervalshape"/>
          <p:cNvSpPr/>
          <p:nvPr>
            <p:custDataLst>
              <p:tags r:id="rId18"/>
            </p:custDataLst>
          </p:nvPr>
        </p:nvSpPr>
        <p:spPr bwMode="auto">
          <a:xfrm>
            <a:off x="4103086" y="2230120"/>
            <a:ext cx="1040414" cy="1551940"/>
          </a:xfrm>
          <a:prstGeom prst="rect">
            <a:avLst/>
          </a:prstGeom>
          <a:gradFill>
            <a:gsLst>
              <a:gs pos="73324">
                <a:srgbClr val="BEE0E0"/>
              </a:gs>
              <a:gs pos="61000">
                <a:schemeClr val="accent1">
                  <a:tint val="66000"/>
                  <a:satMod val="160000"/>
                </a:schemeClr>
              </a:gs>
              <a:gs pos="86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44450">
              <a:scrgbClr r="0" g="0" b="0">
                <a:alpha val="30000"/>
              </a:scrgbClr>
            </a:outerShdw>
          </a:effectLst>
          <a:scene3d>
            <a:camera prst="orthographicFront"/>
            <a:lightRig rig="threePt" dir="t"/>
          </a:scene3d>
          <a:sp3d>
            <a:bevelT w="17145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AACACA">
                    <a:lumMod val="50000"/>
                  </a:srgbClr>
                </a:solidFill>
                <a:latin typeface="Calibri"/>
              </a:rPr>
              <a:t>Further design</a:t>
            </a:r>
          </a:p>
        </p:txBody>
      </p:sp>
      <p:sp>
        <p:nvSpPr>
          <p:cNvPr id="38" name="intervalshape"/>
          <p:cNvSpPr/>
          <p:nvPr>
            <p:custDataLst>
              <p:tags r:id="rId19"/>
            </p:custDataLst>
          </p:nvPr>
        </p:nvSpPr>
        <p:spPr bwMode="auto">
          <a:xfrm>
            <a:off x="1677841" y="1816100"/>
            <a:ext cx="1800025" cy="1996440"/>
          </a:xfrm>
          <a:prstGeom prst="rect">
            <a:avLst/>
          </a:prstGeom>
          <a:gradFill>
            <a:gsLst>
              <a:gs pos="73324">
                <a:srgbClr val="BEE0E0"/>
              </a:gs>
              <a:gs pos="61000">
                <a:schemeClr val="accent1">
                  <a:tint val="66000"/>
                  <a:satMod val="160000"/>
                </a:schemeClr>
              </a:gs>
              <a:gs pos="86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44450">
              <a:scrgbClr r="0" g="0" b="0">
                <a:alpha val="30000"/>
              </a:scrgbClr>
            </a:outerShdw>
          </a:effectLst>
          <a:scene3d>
            <a:camera prst="orthographicFront"/>
            <a:lightRig rig="threePt" dir="t"/>
          </a:scene3d>
          <a:sp3d>
            <a:bevelT w="17145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AACACA">
                    <a:lumMod val="50000"/>
                  </a:srgbClr>
                </a:solidFill>
                <a:latin typeface="Calibri"/>
              </a:rPr>
              <a:t>Curriculum</a:t>
            </a:r>
            <a:r>
              <a:rPr lang="en-US" sz="1100" b="1" dirty="0" smtClean="0">
                <a:solidFill>
                  <a:srgbClr val="AACACA">
                    <a:lumMod val="50000"/>
                  </a:srgbClr>
                </a:solidFill>
                <a:latin typeface="Calibri"/>
              </a:rPr>
              <a:t> Development</a:t>
            </a:r>
          </a:p>
        </p:txBody>
      </p:sp>
      <p:sp>
        <p:nvSpPr>
          <p:cNvPr id="28" name="milestoneshape"/>
          <p:cNvSpPr txBox="1"/>
          <p:nvPr>
            <p:custDataLst>
              <p:tags r:id="rId20"/>
            </p:custDataLst>
          </p:nvPr>
        </p:nvSpPr>
        <p:spPr>
          <a:xfrm>
            <a:off x="1552185" y="4867910"/>
            <a:ext cx="1120918" cy="576580"/>
          </a:xfrm>
          <a:prstGeom prst="rect">
            <a:avLst/>
          </a:prstGeom>
          <a:solidFill>
            <a:schemeClr val="tx1"/>
          </a:solidFill>
        </p:spPr>
        <p:txBody>
          <a:bodyPr vert="horz" wrap="square" rtlCol="0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1050" b="1" dirty="0" smtClean="0">
                <a:solidFill>
                  <a:srgbClr val="0066CC">
                    <a:lumMod val="75000"/>
                  </a:srgbClr>
                </a:solidFill>
                <a:latin typeface="Calibri"/>
              </a:rPr>
              <a:t>Meeting with Leadership &amp; Appointment of task force</a:t>
            </a:r>
            <a:endParaRPr lang="en-US" sz="1050" b="1" dirty="0">
              <a:solidFill>
                <a:srgbClr val="0066CC">
                  <a:lumMod val="75000"/>
                </a:srgbClr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772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 Content Modules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what are we teaching?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297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Managing </a:t>
            </a:r>
            <a:r>
              <a:rPr lang="en-US" cap="small" dirty="0" smtClean="0"/>
              <a:t>Conflict &amp; Change</a:t>
            </a:r>
            <a:br>
              <a:rPr lang="en-US" cap="small" dirty="0" smtClean="0"/>
            </a:br>
            <a:r>
              <a:rPr lang="en-US" sz="2400" cap="small" dirty="0" smtClean="0"/>
              <a:t>Facilitators: From Conflict Mediation Program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981200"/>
            <a:ext cx="8153400" cy="2578100"/>
          </a:xfrm>
        </p:spPr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dirty="0" smtClean="0"/>
              <a:t>Identify  </a:t>
            </a:r>
            <a:r>
              <a:rPr lang="en-US" dirty="0"/>
              <a:t>components of an effective change plan 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Develop strategies for overcoming obstacles to change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Describe motivation strategies to help employees adjust to change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Develop an assessment tool to measure the effectiveness of a change plan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Describe ethical considerations when managing conflict or change in the work place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18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593407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445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>
                <a:effectLst/>
              </a:rPr>
              <a:t>Communication </a:t>
            </a:r>
            <a:r>
              <a:rPr lang="en-US" cap="small" dirty="0" smtClean="0">
                <a:effectLst/>
              </a:rPr>
              <a:t>Skills</a:t>
            </a:r>
            <a:br>
              <a:rPr lang="en-US" cap="small" dirty="0" smtClean="0">
                <a:effectLst/>
              </a:rPr>
            </a:br>
            <a:r>
              <a:rPr lang="en-US" sz="2400" cap="small" dirty="0"/>
              <a:t>Facilitators: </a:t>
            </a:r>
            <a:r>
              <a:rPr lang="en-US" sz="2400" cap="small" dirty="0" smtClean="0"/>
              <a:t>From Speech-Language, Liberal Arts, &amp; Education</a:t>
            </a:r>
            <a:endParaRPr lang="en-US" sz="2400" cap="smal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752600"/>
            <a:ext cx="8153400" cy="2806700"/>
          </a:xfrm>
        </p:spPr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Demonstrate the technique of active listening.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Demonstrate the ability to provide information effectively both verbally and in writing.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Describe barriers to effective communication.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Identify strengths and weaknesses  in providing feedback to supervisees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Describe ways to collaborate in the workplace.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Identify Interpersonal skills that enhance communication in the workplace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354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16-campus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85725"/>
            <a:ext cx="9144000" cy="461665"/>
          </a:xfrm>
          <a:prstGeom prst="rect">
            <a:avLst/>
          </a:prstGeom>
          <a:solidFill>
            <a:srgbClr val="010B9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</a:rPr>
              <a:t>NOVA SOUTHEASTERN UNIVERSITY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9529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</a:rPr>
              <a:t>18 centers, colleges and schools and 16 administrative units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025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6349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224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00600"/>
            <a:ext cx="7772400" cy="1120775"/>
          </a:xfrm>
        </p:spPr>
        <p:txBody>
          <a:bodyPr/>
          <a:lstStyle/>
          <a:p>
            <a:r>
              <a:rPr lang="en-US" cap="small" dirty="0">
                <a:effectLst/>
              </a:rPr>
              <a:t>Performance </a:t>
            </a:r>
            <a:r>
              <a:rPr lang="en-US" cap="small" dirty="0" smtClean="0">
                <a:effectLst/>
              </a:rPr>
              <a:t>Management</a:t>
            </a:r>
            <a:br>
              <a:rPr lang="en-US" cap="small" dirty="0" smtClean="0">
                <a:effectLst/>
              </a:rPr>
            </a:br>
            <a:r>
              <a:rPr lang="en-US" sz="2400" cap="small" dirty="0"/>
              <a:t>Facilitators</a:t>
            </a:r>
            <a:r>
              <a:rPr lang="en-US" sz="2400" cap="small" dirty="0" smtClean="0"/>
              <a:t>: Human Resources &amp; </a:t>
            </a:r>
            <a:r>
              <a:rPr lang="en-US" sz="2400" cap="small" smtClean="0"/>
              <a:t>Legal Counsel</a:t>
            </a:r>
            <a:endParaRPr lang="en-US" sz="2400" cap="smal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90600"/>
            <a:ext cx="7772400" cy="3797300"/>
          </a:xfrm>
        </p:spPr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1800" dirty="0"/>
              <a:t>Identify potential issues that could lead to potential legal employment risk situations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1800" dirty="0"/>
              <a:t>Identify the steps in working with the office of human resources when potential legal employment situations arise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1800" dirty="0"/>
              <a:t>Identify strategies to effectively coach and empower employees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1800" dirty="0"/>
              <a:t>Describe motivation strategies for enhanced employee performance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1800" dirty="0"/>
              <a:t>Describe best practices in developing a corrective action plan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1800" dirty="0"/>
              <a:t>Identify various means of rewarding employees and providing employee recognition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1800" dirty="0"/>
              <a:t>Describe considerations in determining appropriate delegation of tasks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1800" dirty="0"/>
              <a:t>Articulate a personal management philosophy in concert with NSU’s values and 2020 </a:t>
            </a:r>
            <a:r>
              <a:rPr lang="en-US" sz="1800" dirty="0" smtClean="0"/>
              <a:t>vision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92729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6800"/>
            <a:ext cx="593407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231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cap="small" dirty="0" smtClean="0">
                <a:effectLst/>
              </a:rPr>
              <a:t>Measurement &amp; Project Management</a:t>
            </a:r>
            <a:br>
              <a:rPr lang="en-US" sz="3200" cap="small" dirty="0" smtClean="0">
                <a:effectLst/>
              </a:rPr>
            </a:br>
            <a:r>
              <a:rPr lang="en-US" sz="2400" cap="small" dirty="0"/>
              <a:t>Facilitators</a:t>
            </a:r>
            <a:r>
              <a:rPr lang="en-US" sz="2400" cap="small" dirty="0" smtClean="0"/>
              <a:t>:  Business School &amp; Pharmacy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95401"/>
            <a:ext cx="7772400" cy="3111500"/>
          </a:xfrm>
        </p:spPr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Identify the steps in project planning and risk analysis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Describe the steps in project scheduling to include detailing benchmarks and timelines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Describe considerations in resource allocation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Identify methods to document activities related to projects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Provide a variety of appropriate metrics for measuring change as a result of project implementation (e.g., Six Sigma and others)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382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593407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965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38600"/>
            <a:ext cx="7772400" cy="1501775"/>
          </a:xfrm>
        </p:spPr>
        <p:txBody>
          <a:bodyPr/>
          <a:lstStyle/>
          <a:p>
            <a:r>
              <a:rPr lang="en-US" sz="3600" cap="small" dirty="0">
                <a:effectLst/>
              </a:rPr>
              <a:t>Leadership Visioning &amp; </a:t>
            </a:r>
            <a:r>
              <a:rPr lang="en-US" sz="3600" cap="small" dirty="0" smtClean="0">
                <a:effectLst/>
              </a:rPr>
              <a:t>Planning</a:t>
            </a:r>
            <a:br>
              <a:rPr lang="en-US" sz="3600" cap="small" dirty="0" smtClean="0">
                <a:effectLst/>
              </a:rPr>
            </a:br>
            <a:r>
              <a:rPr lang="en-US" sz="2400" cap="small" dirty="0"/>
              <a:t>Facilitators</a:t>
            </a:r>
            <a:r>
              <a:rPr lang="en-US" sz="2400" cap="small" dirty="0" smtClean="0"/>
              <a:t>: Institutional Effectiveness &amp; </a:t>
            </a:r>
            <a:br>
              <a:rPr lang="en-US" sz="2400" cap="small" dirty="0" smtClean="0"/>
            </a:br>
            <a:r>
              <a:rPr lang="en-US" sz="2400" cap="small" dirty="0" smtClean="0"/>
              <a:t>University School</a:t>
            </a:r>
            <a:endParaRPr lang="en-US" sz="2400" cap="smal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76400"/>
            <a:ext cx="7772400" cy="2425700"/>
          </a:xfrm>
        </p:spPr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Develop plans in accordance with the 2020 Vision Statement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Identify the steps in effective strategic planning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Provide examples of best practices in team building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Describe the steps in effective problem solving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Identify factors in effective decision making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240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00175"/>
            <a:ext cx="60960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999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plan &amp; Tools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 we know it’s working?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260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3000"/>
            <a:ext cx="7859684" cy="4648200"/>
          </a:xfrm>
        </p:spPr>
      </p:pic>
    </p:spTree>
    <p:extLst>
      <p:ext uri="{BB962C8B-B14F-4D97-AF65-F5344CB8AC3E}">
        <p14:creationId xmlns:p14="http://schemas.microsoft.com/office/powerpoint/2010/main" val="1457905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199723">
            <a:off x="-91010" y="1911030"/>
            <a:ext cx="3715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</a:rPr>
              <a:t>Pre/Post Test</a:t>
            </a:r>
          </a:p>
          <a:p>
            <a:pPr algn="ctr"/>
            <a:r>
              <a:rPr lang="en-US" sz="2800" b="1" dirty="0">
                <a:solidFill>
                  <a:srgbClr val="FFFFFF"/>
                </a:solidFill>
              </a:rPr>
              <a:t>Project </a:t>
            </a:r>
            <a:r>
              <a:rPr lang="en-US" sz="2800" b="1" dirty="0" smtClean="0">
                <a:solidFill>
                  <a:srgbClr val="FFFFFF"/>
                </a:solidFill>
              </a:rPr>
              <a:t>Management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1095" name="Picture 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926" y="1058007"/>
            <a:ext cx="5600700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271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423587"/>
          </a:xfrm>
        </p:spPr>
        <p:txBody>
          <a:bodyPr/>
          <a:lstStyle/>
          <a:p>
            <a:r>
              <a:rPr lang="en-US" sz="2400" dirty="0" smtClean="0"/>
              <a:t>18 Centers, Colleges and Schools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186" y="1524000"/>
            <a:ext cx="8481848" cy="5065985"/>
          </a:xfrm>
        </p:spPr>
        <p:txBody>
          <a:bodyPr/>
          <a:lstStyle/>
          <a:p>
            <a:pPr marL="457200" indent="-457200" algn="l">
              <a:buFont typeface="+mj-lt"/>
              <a:buAutoNum type="arabicPeriod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Farquhar College of Arts and Science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H. Wayne Huizenga School of Business and Entrepreneurship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Graduate School of Computer and Information Sciences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Oceanographic Center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Shepard Broad Law Center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College of Osteopathic Medicine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College of Pharmacy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College of Optometry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College of Nursing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College of Health Care Sciences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College of Medical Sciences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College of Dental Medicine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Abraham S. Fischler School of Education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Center for Psychological Studies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Graduate School of Humanities and Social Sciences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Mailman Segal Center for Human Development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Institute for the Study of Human Service, Health and Justice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University School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724" y="5928928"/>
            <a:ext cx="3074276" cy="790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58652"/>
            <a:ext cx="9144000" cy="523220"/>
          </a:xfrm>
          <a:prstGeom prst="rect">
            <a:avLst/>
          </a:prstGeom>
          <a:solidFill>
            <a:srgbClr val="010DAF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FF"/>
                </a:solidFill>
                <a:latin typeface="Arial" charset="0"/>
              </a:rPr>
              <a:t>Nova Southeastern University</a:t>
            </a:r>
          </a:p>
        </p:txBody>
      </p:sp>
      <p:sp>
        <p:nvSpPr>
          <p:cNvPr id="4" name="TextBox 3"/>
          <p:cNvSpPr txBox="1"/>
          <p:nvPr/>
        </p:nvSpPr>
        <p:spPr>
          <a:xfrm rot="20426511">
            <a:off x="4737943" y="2817022"/>
            <a:ext cx="4011514" cy="77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20667859">
            <a:off x="3958136" y="2502382"/>
            <a:ext cx="4971501" cy="1200329"/>
          </a:xfrm>
          <a:prstGeom prst="rect">
            <a:avLst/>
          </a:prstGeom>
          <a:solidFill>
            <a:schemeClr val="tx1">
              <a:lumMod val="95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+16 Administrative Units</a:t>
            </a:r>
            <a:endParaRPr lang="en-US" sz="3600" b="1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0637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199723">
            <a:off x="-695074" y="2189049"/>
            <a:ext cx="4920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Pre/Post Test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290" y="1238250"/>
            <a:ext cx="5638800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9290" y="838201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Managing Conflict &amp; Change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65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6" name="Picture 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565785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611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38200"/>
            <a:ext cx="5294387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334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19" y="781050"/>
            <a:ext cx="5619750" cy="607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081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they saying about 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542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838200"/>
            <a:ext cx="8153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Comments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>
              <a:solidFill>
                <a:srgbClr val="FFFF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All staff would greatly benefit from this module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This was so helpful to me.  Want to invite her to speak to our division.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I came away with some valuable management information.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A bit more on how each of us would use the material....time for us to apply it to our work environment.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Important information, would have liked to have my supervisors in the same room with me.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I've already adapted it in my day-to-day interactions with others</a:t>
            </a:r>
            <a:r>
              <a:rPr lang="en-US" sz="1600" dirty="0" smtClean="0">
                <a:solidFill>
                  <a:srgbClr val="FFFFFF"/>
                </a:solidFill>
              </a:rPr>
              <a:t>.</a:t>
            </a:r>
            <a:endParaRPr lang="en-US" sz="1600" dirty="0">
              <a:solidFill>
                <a:srgbClr val="FFFF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Dr. McKay's style and delivery was fantastic.  So </a:t>
            </a:r>
            <a:r>
              <a:rPr lang="en-US" sz="1600" dirty="0" smtClean="0">
                <a:solidFill>
                  <a:srgbClr val="FFFFFF"/>
                </a:solidFill>
              </a:rPr>
              <a:t>knowledgeable </a:t>
            </a:r>
            <a:r>
              <a:rPr lang="en-US" sz="1600" dirty="0">
                <a:solidFill>
                  <a:srgbClr val="FFFFFF"/>
                </a:solidFill>
              </a:rPr>
              <a:t>on the subject matter.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Judy has an engaging teaching style. Her personal experiences as an attorney added value to program.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Judith was excellent! She kept it moving and real.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How it related to my day to day activities as well as the change that is happening throughout the university.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The information about conflict within an organization and understand the concept of change was very good.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The facilitator and her real life stories used as examples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All material was beneficial.</a:t>
            </a:r>
          </a:p>
        </p:txBody>
      </p:sp>
    </p:spTree>
    <p:extLst>
      <p:ext uri="{BB962C8B-B14F-4D97-AF65-F5344CB8AC3E}">
        <p14:creationId xmlns:p14="http://schemas.microsoft.com/office/powerpoint/2010/main" val="43562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have we had to contend with?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095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579438"/>
          </a:xfrm>
        </p:spPr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Mandatory or not?</a:t>
            </a:r>
          </a:p>
          <a:p>
            <a:r>
              <a:rPr lang="en-US" sz="2800" dirty="0" smtClean="0"/>
              <a:t>Facilitator problems</a:t>
            </a:r>
          </a:p>
          <a:p>
            <a:r>
              <a:rPr lang="en-US" sz="2800" dirty="0" smtClean="0"/>
              <a:t>Diversity issue (stand alone module or infusion)</a:t>
            </a:r>
          </a:p>
          <a:p>
            <a:r>
              <a:rPr lang="en-US" sz="2800" dirty="0" smtClean="0"/>
              <a:t>Tracking attendance</a:t>
            </a:r>
          </a:p>
          <a:p>
            <a:r>
              <a:rPr lang="en-US" sz="2800" dirty="0" smtClean="0"/>
              <a:t>Food</a:t>
            </a:r>
          </a:p>
          <a:p>
            <a:r>
              <a:rPr lang="en-US" sz="2800" dirty="0" smtClean="0"/>
              <a:t>Hybrid Class – use of Blackboard</a:t>
            </a:r>
          </a:p>
          <a:p>
            <a:r>
              <a:rPr lang="en-US" sz="2800" dirty="0" smtClean="0"/>
              <a:t>Video-teleconferencing to distant sites</a:t>
            </a:r>
          </a:p>
          <a:p>
            <a:r>
              <a:rPr lang="en-US" sz="2800" dirty="0" smtClean="0"/>
              <a:t>Dissertation student - IRB</a:t>
            </a:r>
          </a:p>
          <a:p>
            <a:r>
              <a:rPr lang="en-US" sz="2800" dirty="0" smtClean="0"/>
              <a:t>Sustainability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53776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 you want to know that we haven’t told you yet?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774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500" b="1" dirty="0" smtClean="0"/>
              <a:t>Contact </a:t>
            </a:r>
            <a:r>
              <a:rPr lang="en-US" sz="2500" b="1" dirty="0"/>
              <a:t>Information:</a:t>
            </a:r>
          </a:p>
          <a:p>
            <a:pPr marL="0" indent="0" algn="ctr">
              <a:buNone/>
            </a:pPr>
            <a:endParaRPr lang="en-US" sz="2500" b="1" dirty="0"/>
          </a:p>
          <a:p>
            <a:pPr marL="0" indent="0" algn="ctr">
              <a:buNone/>
            </a:pPr>
            <a:r>
              <a:rPr lang="en-US" sz="2500" b="1" dirty="0"/>
              <a:t>Barbara Packer-Muti, Ed.D.</a:t>
            </a:r>
          </a:p>
          <a:p>
            <a:pPr marL="0" indent="0" algn="ctr">
              <a:buNone/>
            </a:pPr>
            <a:r>
              <a:rPr lang="en-US" sz="2500" dirty="0"/>
              <a:t>Executive Director, Institutional &amp; Community Engagement</a:t>
            </a:r>
          </a:p>
          <a:p>
            <a:pPr marL="0" indent="0" algn="ctr">
              <a:buNone/>
            </a:pPr>
            <a:r>
              <a:rPr lang="en-US" sz="2500" dirty="0"/>
              <a:t>packerb@nova.edu</a:t>
            </a:r>
          </a:p>
          <a:p>
            <a:pPr marL="0" indent="0" algn="ctr">
              <a:buNone/>
            </a:pPr>
            <a:endParaRPr lang="en-US" sz="2500" dirty="0"/>
          </a:p>
          <a:p>
            <a:pPr marL="0" indent="0" algn="ctr">
              <a:buNone/>
            </a:pPr>
            <a:r>
              <a:rPr lang="en-US" sz="2500" dirty="0"/>
              <a:t>and</a:t>
            </a:r>
          </a:p>
          <a:p>
            <a:pPr marL="0" indent="0" algn="ctr">
              <a:buNone/>
            </a:pPr>
            <a:endParaRPr lang="en-US" sz="2500" b="1" dirty="0"/>
          </a:p>
          <a:p>
            <a:pPr marL="0" indent="0" algn="ctr">
              <a:buNone/>
            </a:pPr>
            <a:r>
              <a:rPr lang="en-US" sz="2500" b="1" dirty="0"/>
              <a:t>Meline Kevorkian, Ed.D.</a:t>
            </a:r>
          </a:p>
          <a:p>
            <a:pPr marL="0" indent="0" algn="ctr">
              <a:buNone/>
            </a:pPr>
            <a:r>
              <a:rPr lang="en-US" sz="2500" dirty="0"/>
              <a:t>Assistant Provost, Academic Affairs</a:t>
            </a:r>
          </a:p>
          <a:p>
            <a:pPr marL="0" indent="0" algn="ctr">
              <a:buNone/>
            </a:pPr>
            <a:r>
              <a:rPr lang="en-US" sz="2500" dirty="0"/>
              <a:t>melinek@nova.edu</a:t>
            </a:r>
          </a:p>
        </p:txBody>
      </p:sp>
    </p:spTree>
    <p:extLst>
      <p:ext uri="{BB962C8B-B14F-4D97-AF65-F5344CB8AC3E}">
        <p14:creationId xmlns:p14="http://schemas.microsoft.com/office/powerpoint/2010/main" val="4176164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4043" y="-152400"/>
            <a:ext cx="13716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36368" y="2590800"/>
            <a:ext cx="2302824" cy="92333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Full Time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       4015</a:t>
            </a:r>
            <a:endParaRPr lang="en-US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r"/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Adjuncts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         857</a:t>
            </a:r>
            <a:endParaRPr lang="en-US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r"/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Supervisors: 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600</a:t>
            </a:r>
            <a:endParaRPr lang="en-US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5680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200" y="864693"/>
            <a:ext cx="8229600" cy="1047997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latin typeface="Times New Roman" pitchFamily="18" charset="0"/>
              </a:rPr>
              <a:t>Vision Statement Adopted by Board</a:t>
            </a:r>
            <a:r>
              <a:rPr lang="en-US" dirty="0" smtClean="0">
                <a:latin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</a:rPr>
              <a:t>                                                         </a:t>
            </a:r>
            <a:r>
              <a:rPr lang="en-US" sz="2000" b="0" dirty="0" smtClean="0">
                <a:effectLst/>
                <a:latin typeface="Times New Roman" pitchFamily="18" charset="0"/>
              </a:rPr>
              <a:t>– March 28, 2011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94283" y="1988191"/>
            <a:ext cx="8196044" cy="3778643"/>
          </a:xfrm>
        </p:spPr>
        <p:txBody>
          <a:bodyPr/>
          <a:lstStyle/>
          <a:p>
            <a:pPr indent="9525" algn="just">
              <a:buFontTx/>
              <a:buNone/>
              <a:defRPr/>
            </a:pPr>
            <a:endParaRPr lang="en-US" sz="2400" dirty="0" smtClean="0"/>
          </a:p>
          <a:p>
            <a:pPr indent="9525" algn="just">
              <a:buFontTx/>
              <a:buNone/>
              <a:defRPr/>
            </a:pPr>
            <a:r>
              <a:rPr lang="en-US" sz="2400" dirty="0" smtClean="0"/>
              <a:t>By 2020, through excellence and innovations in teaching, research, service and learning, Nova Southeastern University will be recognized by accrediting agencies, the academic community, and the general public, as a premier private not-for-profit university of quality and distinction that engages all students and produces alumni who serve with integrity in their lives, fields of study, and resulting careers.</a:t>
            </a:r>
          </a:p>
          <a:p>
            <a:pPr>
              <a:buFontTx/>
              <a:buNone/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58652"/>
            <a:ext cx="9144000" cy="523220"/>
          </a:xfrm>
          <a:prstGeom prst="rect">
            <a:avLst/>
          </a:prstGeom>
          <a:solidFill>
            <a:srgbClr val="010DAF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FF"/>
                </a:solidFill>
                <a:latin typeface="Arial" charset="0"/>
              </a:rPr>
              <a:t>Nova Southeastern University</a:t>
            </a:r>
          </a:p>
        </p:txBody>
      </p:sp>
    </p:spTree>
    <p:extLst>
      <p:ext uri="{BB962C8B-B14F-4D97-AF65-F5344CB8AC3E}">
        <p14:creationId xmlns:p14="http://schemas.microsoft.com/office/powerpoint/2010/main" val="358279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57942"/>
          </a:xfrm>
        </p:spPr>
        <p:txBody>
          <a:bodyPr/>
          <a:lstStyle/>
          <a:p>
            <a:pPr algn="r">
              <a:defRPr/>
            </a:pPr>
            <a:r>
              <a:rPr lang="en-US" sz="3200" dirty="0" smtClean="0">
                <a:effectLst/>
              </a:rPr>
              <a:t>Mission Statement Adopted by Board</a:t>
            </a:r>
            <a:br>
              <a:rPr lang="en-US" sz="3200" dirty="0" smtClean="0">
                <a:effectLst/>
              </a:rPr>
            </a:b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sz="4400" dirty="0" smtClean="0">
                <a:latin typeface="Times New Roman" pitchFamily="18" charset="0"/>
              </a:rPr>
              <a:t> </a:t>
            </a:r>
            <a:r>
              <a:rPr lang="en-US" sz="2000" b="0" dirty="0">
                <a:effectLst/>
                <a:latin typeface="Times New Roman" pitchFamily="18" charset="0"/>
              </a:rPr>
              <a:t>– March 28, 2011</a:t>
            </a:r>
            <a:endParaRPr lang="en-US" sz="2000" dirty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2060798"/>
            <a:ext cx="8229600" cy="42830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buFontTx/>
              <a:buNone/>
            </a:pPr>
            <a:r>
              <a:rPr lang="en-US" b="1" i="1" dirty="0" smtClean="0">
                <a:solidFill>
                  <a:srgbClr val="FFFF00"/>
                </a:solidFill>
              </a:rPr>
              <a:t>	</a:t>
            </a:r>
            <a:r>
              <a:rPr lang="en-US" sz="2400" dirty="0" smtClean="0"/>
              <a:t>The Mission of Nova Southeastern University, a private, not-for-profit institution, is to offer a diverse array of innovative academic programs that complement on-campus educational opportunities and resources with accessible distance learning programs to foster academic excellence, intellectual inquiry, leadership, research, and commitment to community through engagement of students and faculty members in a dynamic, life-long learning environment</a:t>
            </a:r>
            <a:r>
              <a:rPr lang="en-US" dirty="0" smtClean="0"/>
              <a:t>.</a:t>
            </a:r>
          </a:p>
          <a:p>
            <a:pPr algn="just"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0013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28172" y="856567"/>
            <a:ext cx="8229600" cy="81257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dirty="0"/>
              <a:t>Core Values Adopted by Board</a:t>
            </a:r>
          </a:p>
          <a:p>
            <a:pPr algn="r" eaLnBrk="0" hangingPunct="0">
              <a:defRPr/>
            </a:pPr>
            <a:r>
              <a:rPr lang="en-US" dirty="0"/>
              <a:t>– March </a:t>
            </a:r>
            <a:r>
              <a:rPr lang="en-US" dirty="0">
                <a:latin typeface="Times New Roman" pitchFamily="18" charset="0"/>
              </a:rPr>
              <a:t>28, 2011</a:t>
            </a:r>
            <a:endParaRPr lang="en-US" b="1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defRPr/>
            </a:pPr>
            <a:endParaRPr lang="en-US" sz="3200" dirty="0" smtClean="0"/>
          </a:p>
          <a:p>
            <a:pPr algn="ctr" eaLnBrk="0" hangingPunct="0">
              <a:defRPr/>
            </a:pP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4800" dirty="0">
                <a:latin typeface="Times New Roman" pitchFamily="18" charset="0"/>
              </a:rPr>
              <a:t> </a:t>
            </a:r>
            <a:endParaRPr lang="en-US" sz="35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172" y="1742666"/>
            <a:ext cx="7572828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200" dirty="0">
                <a:solidFill>
                  <a:srgbClr val="FFFFFF"/>
                </a:solidFill>
                <a:latin typeface="Arial" charset="0"/>
              </a:rPr>
              <a:t>Academic Excellence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FFFFFF"/>
                </a:solidFill>
                <a:latin typeface="Arial" charset="0"/>
              </a:rPr>
              <a:t> Student Centered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FFFFFF"/>
                </a:solidFill>
                <a:latin typeface="Arial" charset="0"/>
              </a:rPr>
              <a:t> Integrity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FFFFFF"/>
                </a:solidFill>
                <a:latin typeface="Arial" charset="0"/>
              </a:rPr>
              <a:t> Innovation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FFFFFF"/>
                </a:solidFill>
                <a:latin typeface="Arial" charset="0"/>
              </a:rPr>
              <a:t> Opportunity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FFFFFF"/>
                </a:solidFill>
                <a:latin typeface="Arial" charset="0"/>
              </a:rPr>
              <a:t> Scholarship/Research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FFFFFF"/>
                </a:solidFill>
                <a:latin typeface="Arial" charset="0"/>
              </a:rPr>
              <a:t> Diversity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FFFFFF"/>
                </a:solidFill>
                <a:latin typeface="Arial" charset="0"/>
              </a:rPr>
              <a:t> Community</a:t>
            </a:r>
          </a:p>
        </p:txBody>
      </p:sp>
    </p:spTree>
    <p:extLst>
      <p:ext uri="{BB962C8B-B14F-4D97-AF65-F5344CB8AC3E}">
        <p14:creationId xmlns:p14="http://schemas.microsoft.com/office/powerpoint/2010/main" val="2313780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962400"/>
            <a:ext cx="7772400" cy="774700"/>
          </a:xfrm>
        </p:spPr>
        <p:txBody>
          <a:bodyPr/>
          <a:lstStyle/>
          <a:p>
            <a:r>
              <a:rPr lang="en-US" dirty="0" smtClean="0"/>
              <a:t>Historical/Cultural Background Information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86001"/>
            <a:ext cx="7772400" cy="1523999"/>
          </a:xfrm>
        </p:spPr>
        <p:txBody>
          <a:bodyPr/>
          <a:lstStyle/>
          <a:p>
            <a:r>
              <a:rPr lang="en-US" dirty="0" smtClean="0"/>
              <a:t>Why go to the trouble of designing &amp; implementing leadership training?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7426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LINETYPE" val="Phases"/>
  <p:tag name="CONFIGUREAUTOMATICFLAG" val="True"/>
  <p:tag name="TIMESCALEPOINT" val="Months"/>
  <p:tag name="MILESTONEDATEFORMAT" val="M/d/yy"/>
  <p:tag name="INTERVALDATEFORMAT" val="M/d/yy"/>
  <p:tag name="TIMESCALEDATEFORMAT" val="MMM"/>
  <p:tag name="TIMEBANDDATES" val="both"/>
  <p:tag name="INTERVALTHICKBAND" val="true"/>
  <p:tag name="INTERVALVERTCONNECTOR" val="true"/>
  <p:tag name="INTERVALHORIZCONNECTOR" val="false"/>
  <p:tag name="INTERVALTEXT" val="center"/>
  <p:tag name="INTERVALDATE" val="right"/>
  <p:tag name="AUTOFIT" val="1"/>
  <p:tag name="3DEFFECT" val="true"/>
  <p:tag name="INTERVALABOVE" val="true"/>
  <p:tag name="TIMEBANDPOS" val="down"/>
  <p:tag name="TIMEBANDROUNDED" val="false"/>
  <p:tag name="TIMEBANDTHIN" val="false"/>
  <p:tag name="INTERVALTIMESCALEENDDATE" val="2/19/2012 12:00:00 AM"/>
  <p:tag name="INTERVALTIMESCALESTARTDATE" val="6/5/2009 12:00:00 AM"/>
  <p:tag name="MILESTONETIMESCALEENDDATE" val="9/7/2012 12:00:00 AM"/>
  <p:tag name="MILESTONETIMESCALESTARTDATE" val="3/28/2009 12:00:00 AM"/>
  <p:tag name="CONFIGURETIMESCALEENDDATE" val="9/7/2012 12:00:00 AM"/>
  <p:tag name="CONFIGURETIMESCALESTARTDATE" val="3/28/2009 12:00:00 AM"/>
  <p:tag name="TODAYMARKERFONTCHANGES" val="Calibri;11"/>
  <p:tag name="LEFTBANDDATE" val="Calibri;24"/>
  <p:tag name="RIGHTBANDDATE" val="Calibri;24"/>
  <p:tag name="TIMESCALEFONT" val="Calibri"/>
  <p:tag name="TIMEBANDCOLOR" val="115,115,115,false"/>
  <p:tag name="MARKERCOLOR" val="0,192,255,false"/>
  <p:tag name="SHOWFLAGDIALOG" val="Finish"/>
  <p:tag name="ELAPSED" val="true"/>
  <p:tag name="ELAPSEDSTYLE" val="wide"/>
  <p:tag name="ACTUALTIMESCALESTARTDATE" val="3/1/2009 12:00:00 AM"/>
  <p:tag name="ACTUALTIMESCALEENDDATE" val="10/30/2012 12:00:00 AM"/>
  <p:tag name="TIMEBANDPOSVALUE" val="420"/>
  <p:tag name="TODAYMARKER" val="true"/>
  <p:tag name="TODAYMARKERABOVE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SCALVALUEFONT" val="Yes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SCALVALUEFONT" val="Yes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SCALVALUEFONT" val="Yes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SCALVALUEFONT" val="Yes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IGHTTIMEBANDDATE" val="Ye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LESTONE0" val="86,157,245,-680618,True;9/7/2012 12:00:00 AM;Program began;False;False;True;True;tbName;0;Calibri;10;Calibri;10;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LESTONE1" val="86,157,245,-680618,True;8/2/2010 12:00:00 AM;Assignment of Facilitators;False;False;True;True;tbName;1;Calibri;10;Calibri;10;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VAL0" val="86,182,150,-6900138,True;;5/19/2011 12:00:00 AM;2/19/2012 12:00:00 AM;Pilot;0;Shape;0;Calibri;11;Calibri;11;Calibri;11;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VAL1" val="86,182,150,-6900138,True;;9/29/2010 12:00:00 AM;12/19/2010 12:00:00 AM;Further design;0;Shape;1;Calibri;11;Calibri;11;Calibri;11;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VAL2" val="86,182,150,-6900138,True;;6/5/2009 12:00:00 AM;5/28/2010 12:00:00 AM;Curriculum Development;0;Shape;2;Calibri;11;Calibri;11;Calibri;11;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YTIMEBANDDATE" val="Yes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LESTONE2" val="86,157,245,-680618,True;3/28/2009 12:00:00 AM;Meeting with Leadership &amp; Appointment of task force;False;False;False;False;tbName;2;Calibri;10;Calibri;10;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SCALVALUEFONT" val="Ye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SCALVALUEFONT" val="Ye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SCALVALUEFONT" val="Ye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SCALVALUEFONT" val="Ye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SCALVALUEFONT" val="Ye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SCALVALUEFONT" val="Ye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SCALVALUEFONT" val="Yes"/>
</p:tagLst>
</file>

<file path=ppt/theme/theme1.xml><?xml version="1.0" encoding="utf-8"?>
<a:theme xmlns:a="http://schemas.openxmlformats.org/drawingml/2006/main" name="1_Contemporary">
  <a:themeElements>
    <a:clrScheme name="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">
      <a:majorFont>
        <a:latin typeface="Goudy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ntemporary">
  <a:themeElements>
    <a:clrScheme name="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">
      <a:majorFont>
        <a:latin typeface="Goudy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ntemporary">
  <a:themeElements>
    <a:clrScheme name="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">
      <a:majorFont>
        <a:latin typeface="Goudy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2126</Words>
  <Application>Microsoft Office PowerPoint</Application>
  <PresentationFormat>On-screen Show (4:3)</PresentationFormat>
  <Paragraphs>560</Paragraphs>
  <Slides>49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1_Contemporary</vt:lpstr>
      <vt:lpstr>Contemporary</vt:lpstr>
      <vt:lpstr>2_Contemporary</vt:lpstr>
      <vt:lpstr>Leadership Training in Higher Education:  Supervisory Enhancement to Drive Employee Engagement  Barbara Packer-Muti, EdD Meline Kevorkian, EdD</vt:lpstr>
      <vt:lpstr>PowerPoint Presentation</vt:lpstr>
      <vt:lpstr>PowerPoint Presentation</vt:lpstr>
      <vt:lpstr>18 Centers, Colleges and Schools</vt:lpstr>
      <vt:lpstr>PowerPoint Presentation</vt:lpstr>
      <vt:lpstr>Vision Statement Adopted by Board                                                          – March 28, 2011</vt:lpstr>
      <vt:lpstr>Mission Statement Adopted by Board   – March 28, 2011</vt:lpstr>
      <vt:lpstr>PowerPoint Presentation</vt:lpstr>
      <vt:lpstr>Historical/Cultural Background Information</vt:lpstr>
      <vt:lpstr>PowerPoint Presentation</vt:lpstr>
      <vt:lpstr>Assessment Data</vt:lpstr>
      <vt:lpstr>PowerPoint Presentation</vt:lpstr>
      <vt:lpstr>PowerPoint Presentation</vt:lpstr>
      <vt:lpstr>PowerPoint Presentation</vt:lpstr>
      <vt:lpstr>  </vt:lpstr>
      <vt:lpstr>Documentation/samples of employee engagement</vt:lpstr>
      <vt:lpstr>PowerPoint Presentation</vt:lpstr>
      <vt:lpstr>PowerPoint Presentation</vt:lpstr>
      <vt:lpstr>PowerPoint Presentation</vt:lpstr>
      <vt:lpstr>PowerPoint Presentation</vt:lpstr>
      <vt:lpstr>Steps in designing curriculum</vt:lpstr>
      <vt:lpstr>Institutional Effectiveness &amp; Academic Affairs</vt:lpstr>
      <vt:lpstr>Budget and Timelines</vt:lpstr>
      <vt:lpstr>PowerPoint Presentation</vt:lpstr>
      <vt:lpstr>PowerPoint Presentation</vt:lpstr>
      <vt:lpstr>Five Content Modules</vt:lpstr>
      <vt:lpstr>Managing Conflict &amp; Change Facilitators: From Conflict Mediation Program </vt:lpstr>
      <vt:lpstr>PowerPoint Presentation</vt:lpstr>
      <vt:lpstr>Communication Skills Facilitators: From Speech-Language, Liberal Arts, &amp; Education</vt:lpstr>
      <vt:lpstr>PowerPoint Presentation</vt:lpstr>
      <vt:lpstr>Performance Management Facilitators: Human Resources &amp; Legal Counsel</vt:lpstr>
      <vt:lpstr>PowerPoint Presentation</vt:lpstr>
      <vt:lpstr>Measurement &amp; Project Management Facilitators:  Business School &amp; Pharmacy </vt:lpstr>
      <vt:lpstr>PowerPoint Presentation</vt:lpstr>
      <vt:lpstr>Leadership Visioning &amp; Planning Facilitators: Institutional Effectiveness &amp;  University School</vt:lpstr>
      <vt:lpstr>PowerPoint Presentation</vt:lpstr>
      <vt:lpstr>Assessment plan &amp; 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feedback</vt:lpstr>
      <vt:lpstr>PowerPoint Presentation</vt:lpstr>
      <vt:lpstr>Challenges</vt:lpstr>
      <vt:lpstr>Challenges</vt:lpstr>
      <vt:lpstr>Discussion!</vt:lpstr>
      <vt:lpstr>PowerPoint Presentation</vt:lpstr>
    </vt:vector>
  </TitlesOfParts>
  <Company>Nova Southeastern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Engagement at Nova Southeastern University: A Case Study Ron Chenail, PhD Barbara Packer-Muti, EdD</dc:title>
  <dc:creator>packerb</dc:creator>
  <cp:lastModifiedBy>Wendy Powell</cp:lastModifiedBy>
  <cp:revision>100</cp:revision>
  <dcterms:created xsi:type="dcterms:W3CDTF">2012-09-27T12:50:04Z</dcterms:created>
  <dcterms:modified xsi:type="dcterms:W3CDTF">2012-12-13T20:05:45Z</dcterms:modified>
</cp:coreProperties>
</file>