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revisions/revisionHeaders.xml" ContentType="application/vnd.openxmlformats-officedocument.spreadsheetml.revisionHeaders+xml"/>
  <Override PartName="/xl/revisions/revisionLog2.xml" ContentType="application/vnd.openxmlformats-officedocument.spreadsheetml.revisionLog+xml"/>
  <Override PartName="/xl/revisions/userNames.xml" ContentType="application/vnd.openxmlformats-officedocument.spreadsheetml.userNames+xml"/>
  <Override PartName="/docProps/core.xml" ContentType="application/vnd.openxmlformats-package.core-properties+xml"/>
  <Override PartName="/docProps/app.xml" ContentType="application/vnd.openxmlformats-officedocument.extended-properties+xml"/>
  <Override PartName="/xl/revisions/revisionLog13.xml" ContentType="application/vnd.openxmlformats-officedocument.spreadsheetml.revisionLog+xml"/>
  <Override PartName="/xl/revisions/revisionLog18.xml" ContentType="application/vnd.openxmlformats-officedocument.spreadsheetml.revisionLog+xml"/>
  <Override PartName="/xl/revisions/revisionLog26.xml" ContentType="application/vnd.openxmlformats-officedocument.spreadsheetml.revisionLog+xml"/>
  <Override PartName="/xl/revisions/revisionLog39.xml" ContentType="application/vnd.openxmlformats-officedocument.spreadsheetml.revisionLog+xml"/>
  <Override PartName="/xl/revisions/revisionLog21.xml" ContentType="application/vnd.openxmlformats-officedocument.spreadsheetml.revisionLog+xml"/>
  <Override PartName="/xl/revisions/revisionLog34.xml" ContentType="application/vnd.openxmlformats-officedocument.spreadsheetml.revisionLog+xml"/>
  <Override PartName="/xl/revisions/revisionLog42.xml" ContentType="application/vnd.openxmlformats-officedocument.spreadsheetml.revisionLog+xml"/>
  <Override PartName="/xl/revisions/revisionLog47.xml" ContentType="application/vnd.openxmlformats-officedocument.spreadsheetml.revisionLog+xml"/>
  <Override PartName="/xl/revisions/revisionLog50.xml" ContentType="application/vnd.openxmlformats-officedocument.spreadsheetml.revisionLog+xml"/>
  <Override PartName="/xl/revisions/revisionLog55.xml" ContentType="application/vnd.openxmlformats-officedocument.spreadsheetml.revisionLog+xml"/>
  <Override PartName="/xl/revisions/revisionLog63.xml" ContentType="application/vnd.openxmlformats-officedocument.spreadsheetml.revisionLog+xml"/>
  <Override PartName="/xl/revisions/revisionLog68.xml" ContentType="application/vnd.openxmlformats-officedocument.spreadsheetml.revisionLog+xml"/>
  <Override PartName="/xl/revisions/revisionLog76.xml" ContentType="application/vnd.openxmlformats-officedocument.spreadsheetml.revisionLog+xml"/>
  <Override PartName="/xl/revisions/revisionLog84.xml" ContentType="application/vnd.openxmlformats-officedocument.spreadsheetml.revisionLog+xml"/>
  <Override PartName="/xl/revisions/revisionLog7.xml" ContentType="application/vnd.openxmlformats-officedocument.spreadsheetml.revisionLog+xml"/>
  <Override PartName="/xl/revisions/revisionLog71.xml" ContentType="application/vnd.openxmlformats-officedocument.spreadsheetml.revisionLog+xml"/>
  <Override PartName="/xl/revisions/revisionLog29.xml" ContentType="application/vnd.openxmlformats-officedocument.spreadsheetml.revisionLog+xml"/>
  <Override PartName="/xl/revisions/revisionLog16.xml" ContentType="application/vnd.openxmlformats-officedocument.spreadsheetml.revisionLog+xml"/>
  <Override PartName="/xl/revisions/revisionLog11.xml" ContentType="application/vnd.openxmlformats-officedocument.spreadsheetml.revisionLog+xml"/>
  <Override PartName="/xl/revisions/revisionLog24.xml" ContentType="application/vnd.openxmlformats-officedocument.spreadsheetml.revisionLog+xml"/>
  <Override PartName="/xl/revisions/revisionLog32.xml" ContentType="application/vnd.openxmlformats-officedocument.spreadsheetml.revisionLog+xml"/>
  <Override PartName="/xl/revisions/revisionLog37.xml" ContentType="application/vnd.openxmlformats-officedocument.spreadsheetml.revisionLog+xml"/>
  <Override PartName="/xl/revisions/revisionLog40.xml" ContentType="application/vnd.openxmlformats-officedocument.spreadsheetml.revisionLog+xml"/>
  <Override PartName="/xl/revisions/revisionLog45.xml" ContentType="application/vnd.openxmlformats-officedocument.spreadsheetml.revisionLog+xml"/>
  <Override PartName="/xl/revisions/revisionLog53.xml" ContentType="application/vnd.openxmlformats-officedocument.spreadsheetml.revisionLog+xml"/>
  <Override PartName="/xl/revisions/revisionLog58.xml" ContentType="application/vnd.openxmlformats-officedocument.spreadsheetml.revisionLog+xml"/>
  <Override PartName="/xl/revisions/revisionLog66.xml" ContentType="application/vnd.openxmlformats-officedocument.spreadsheetml.revisionLog+xml"/>
  <Override PartName="/xl/revisions/revisionLog74.xml" ContentType="application/vnd.openxmlformats-officedocument.spreadsheetml.revisionLog+xml"/>
  <Override PartName="/xl/revisions/revisionLog79.xml" ContentType="application/vnd.openxmlformats-officedocument.spreadsheetml.revisionLog+xml"/>
  <Override PartName="/xl/revisions/revisionLog87.xml" ContentType="application/vnd.openxmlformats-officedocument.spreadsheetml.revisionLog+xml"/>
  <Override PartName="/xl/revisions/revisionLog82.xml" ContentType="application/vnd.openxmlformats-officedocument.spreadsheetml.revisionLog+xml"/>
  <Override PartName="/xl/revisions/revisionLog61.xml" ContentType="application/vnd.openxmlformats-officedocument.spreadsheetml.revisionLog+xml"/>
  <Override PartName="/xl/revisions/revisionLog19.xml" ContentType="application/vnd.openxmlformats-officedocument.spreadsheetml.revisionLog+xml"/>
  <Override PartName="/xl/revisions/revisionLog10.xml" ContentType="application/vnd.openxmlformats-officedocument.spreadsheetml.revisionLog+xml"/>
  <Override PartName="/xl/revisions/revisionLog31.xml" ContentType="application/vnd.openxmlformats-officedocument.spreadsheetml.revisionLog+xml"/>
  <Override PartName="/xl/revisions/revisionLog44.xml" ContentType="application/vnd.openxmlformats-officedocument.spreadsheetml.revisionLog+xml"/>
  <Override PartName="/xl/revisions/revisionLog52.xml" ContentType="application/vnd.openxmlformats-officedocument.spreadsheetml.revisionLog+xml"/>
  <Override PartName="/xl/revisions/revisionLog60.xml" ContentType="application/vnd.openxmlformats-officedocument.spreadsheetml.revisionLog+xml"/>
  <Override PartName="/xl/revisions/revisionLog65.xml" ContentType="application/vnd.openxmlformats-officedocument.spreadsheetml.revisionLog+xml"/>
  <Override PartName="/xl/revisions/revisionLog73.xml" ContentType="application/vnd.openxmlformats-officedocument.spreadsheetml.revisionLog+xml"/>
  <Override PartName="/xl/revisions/revisionLog78.xml" ContentType="application/vnd.openxmlformats-officedocument.spreadsheetml.revisionLog+xml"/>
  <Override PartName="/xl/revisions/revisionLog81.xml" ContentType="application/vnd.openxmlformats-officedocument.spreadsheetml.revisionLog+xml"/>
  <Override PartName="/xl/revisions/revisionLog86.xml" ContentType="application/vnd.openxmlformats-officedocument.spreadsheetml.revisionLog+xml"/>
  <Override PartName="/xl/revisions/revisionLog77.xml" ContentType="application/vnd.openxmlformats-officedocument.spreadsheetml.revisionLog+xml"/>
  <Override PartName="/xl/revisions/revisionLog9.xml" ContentType="application/vnd.openxmlformats-officedocument.spreadsheetml.revisionLog+xml"/>
  <Override PartName="/xl/revisions/revisionLog14.xml" ContentType="application/vnd.openxmlformats-officedocument.spreadsheetml.revisionLog+xml"/>
  <Override PartName="/xl/revisions/revisionLog22.xml" ContentType="application/vnd.openxmlformats-officedocument.spreadsheetml.revisionLog+xml"/>
  <Override PartName="/xl/revisions/revisionLog27.xml" ContentType="application/vnd.openxmlformats-officedocument.spreadsheetml.revisionLog+xml"/>
  <Override PartName="/xl/revisions/revisionLog30.xml" ContentType="application/vnd.openxmlformats-officedocument.spreadsheetml.revisionLog+xml"/>
  <Override PartName="/xl/revisions/revisionLog35.xml" ContentType="application/vnd.openxmlformats-officedocument.spreadsheetml.revisionLog+xml"/>
  <Override PartName="/xl/revisions/revisionLog43.xml" ContentType="application/vnd.openxmlformats-officedocument.spreadsheetml.revisionLog+xml"/>
  <Override PartName="/xl/revisions/revisionLog48.xml" ContentType="application/vnd.openxmlformats-officedocument.spreadsheetml.revisionLog+xml"/>
  <Override PartName="/xl/revisions/revisionLog56.xml" ContentType="application/vnd.openxmlformats-officedocument.spreadsheetml.revisionLog+xml"/>
  <Override PartName="/xl/revisions/revisionLog64.xml" ContentType="application/vnd.openxmlformats-officedocument.spreadsheetml.revisionLog+xml"/>
  <Override PartName="/xl/revisions/revisionLog69.xml" ContentType="application/vnd.openxmlformats-officedocument.spreadsheetml.revisionLog+xml"/>
  <Override PartName="/xl/revisions/revisionLog8.xml" ContentType="application/vnd.openxmlformats-officedocument.spreadsheetml.revisionLog+xml"/>
  <Override PartName="/xl/revisions/revisionLog51.xml" ContentType="application/vnd.openxmlformats-officedocument.spreadsheetml.revisionLog+xml"/>
  <Override PartName="/xl/revisions/revisionLog72.xml" ContentType="application/vnd.openxmlformats-officedocument.spreadsheetml.revisionLog+xml"/>
  <Override PartName="/xl/revisions/revisionLog80.xml" ContentType="application/vnd.openxmlformats-officedocument.spreadsheetml.revisionLog+xml"/>
  <Override PartName="/xl/revisions/revisionLog85.xml" ContentType="application/vnd.openxmlformats-officedocument.spreadsheetml.revisionLog+xml"/>
  <Override PartName="/xl/revisions/revisionLog12.xml" ContentType="application/vnd.openxmlformats-officedocument.spreadsheetml.revisionLog+xml"/>
  <Override PartName="/xl/revisions/revisionLog17.xml" ContentType="application/vnd.openxmlformats-officedocument.spreadsheetml.revisionLog+xml"/>
  <Override PartName="/xl/revisions/revisionLog25.xml" ContentType="application/vnd.openxmlformats-officedocument.spreadsheetml.revisionLog+xml"/>
  <Override PartName="/xl/revisions/revisionLog33.xml" ContentType="application/vnd.openxmlformats-officedocument.spreadsheetml.revisionLog+xml"/>
  <Override PartName="/xl/revisions/revisionLog38.xml" ContentType="application/vnd.openxmlformats-officedocument.spreadsheetml.revisionLog+xml"/>
  <Override PartName="/xl/revisions/revisionLog46.xml" ContentType="application/vnd.openxmlformats-officedocument.spreadsheetml.revisionLog+xml"/>
  <Override PartName="/xl/revisions/revisionLog59.xml" ContentType="application/vnd.openxmlformats-officedocument.spreadsheetml.revisionLog+xml"/>
  <Override PartName="/xl/revisions/revisionLog67.xml" ContentType="application/vnd.openxmlformats-officedocument.spreadsheetml.revisionLog+xml"/>
  <Override PartName="/xl/revisions/revisionLog20.xml" ContentType="application/vnd.openxmlformats-officedocument.spreadsheetml.revisionLog+xml"/>
  <Override PartName="/xl/revisions/revisionLog41.xml" ContentType="application/vnd.openxmlformats-officedocument.spreadsheetml.revisionLog+xml"/>
  <Override PartName="/xl/revisions/revisionLog54.xml" ContentType="application/vnd.openxmlformats-officedocument.spreadsheetml.revisionLog+xml"/>
  <Override PartName="/xl/revisions/revisionLog62.xml" ContentType="application/vnd.openxmlformats-officedocument.spreadsheetml.revisionLog+xml"/>
  <Override PartName="/xl/revisions/revisionLog70.xml" ContentType="application/vnd.openxmlformats-officedocument.spreadsheetml.revisionLog+xml"/>
  <Override PartName="/xl/revisions/revisionLog75.xml" ContentType="application/vnd.openxmlformats-officedocument.spreadsheetml.revisionLog+xml"/>
  <Override PartName="/xl/revisions/revisionLog83.xml" ContentType="application/vnd.openxmlformats-officedocument.spreadsheetml.revisionLog+xml"/>
  <Override PartName="/xl/revisions/revisionLog1.xml" ContentType="application/vnd.openxmlformats-officedocument.spreadsheetml.revisionLog+xml"/>
  <Override PartName="/xl/revisions/revisionLog6.xml" ContentType="application/vnd.openxmlformats-officedocument.spreadsheetml.revisionLog+xml"/>
  <Override PartName="/xl/revisions/revisionLog15.xml" ContentType="application/vnd.openxmlformats-officedocument.spreadsheetml.revisionLog+xml"/>
  <Override PartName="/xl/revisions/revisionLog23.xml" ContentType="application/vnd.openxmlformats-officedocument.spreadsheetml.revisionLog+xml"/>
  <Override PartName="/xl/revisions/revisionLog28.xml" ContentType="application/vnd.openxmlformats-officedocument.spreadsheetml.revisionLog+xml"/>
  <Override PartName="/xl/revisions/revisionLog36.xml" ContentType="application/vnd.openxmlformats-officedocument.spreadsheetml.revisionLog+xml"/>
  <Override PartName="/xl/revisions/revisionLog49.xml" ContentType="application/vnd.openxmlformats-officedocument.spreadsheetml.revisionLog+xml"/>
  <Override PartName="/xl/revisions/revisionLog57.xml" ContentType="application/vnd.openxmlformats-officedocument.spreadsheetml.revisionLog+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mc:Ignorable="x15">
  <fileVersion appName="xl" lastEdited="6" lowestEdited="6" rupBuild="14420"/>
  <workbookPr defaultThemeVersion="164011"/>
  <mc:AlternateContent xmlns:mc="http://schemas.openxmlformats.org/markup-compatibility/2006">
    <mc:Choice Requires="x15">
      <x15ac:absPath xmlns:x15ac="http://schemas.microsoft.com/office/spreadsheetml/2010/11/ac" url="C:\Users\vmyer\Desktop\"/>
    </mc:Choice>
  </mc:AlternateContent>
  <bookViews>
    <workbookView xWindow="0" yWindow="0" windowWidth="21600" windowHeight="9600" firstSheet="2" activeTab="2"/>
  </bookViews>
  <sheets>
    <sheet name="Overall" sheetId="1" state="hidden" r:id="rId1"/>
    <sheet name="Expressed Interest" sheetId="2" state="hidden" r:id="rId2"/>
    <sheet name="Confirmed" sheetId="3" r:id="rId3"/>
    <sheet name="Sheet1" sheetId="4" state="hidden" r:id="rId4"/>
  </sheets>
  <calcPr calcId="162913"/>
  <customWorkbookViews>
    <customWorkbookView name="Victoria Myer - Personal View" guid="{60C3DF00-DD8C-43DC-8D32-DCC157590CE7}" mergeInterval="0" personalView="1" maximized="1" xWindow="-8" yWindow="-8" windowWidth="1456" windowHeight="876" activeSheetId="3"/>
    <customWorkbookView name="James MacDuffie - Personal View" guid="{C5F655C6-5D69-4B7F-A4A1-601A6A6F33A4}" mergeInterval="0" personalView="1" maximized="1" xWindow="-8" yWindow="-8" windowWidth="1456" windowHeight="876" activeSheetId="3"/>
  </customWorkbookViews>
  <extLst>
    <ext xmlns:x15="http://schemas.microsoft.com/office/spreadsheetml/2010/11/main" uri="{140A7094-0E35-4892-8432-C4D2E57EDEB5}">
      <x15:workbookPr chartTrackingRefBase="1"/>
    </ext>
  </extLst>
</workbook>
</file>

<file path=xl/sharedStrings.xml><?xml version="1.0" encoding="utf-8"?>
<sst xmlns="http://schemas.openxmlformats.org/spreadsheetml/2006/main" count="263" uniqueCount="194">
  <si>
    <t>Name</t>
  </si>
  <si>
    <t>Email</t>
  </si>
  <si>
    <t>Phone</t>
  </si>
  <si>
    <t>Website</t>
  </si>
  <si>
    <t>New River Cove</t>
  </si>
  <si>
    <t>Sheridan Lake Club</t>
  </si>
  <si>
    <t>Sheridan Ocean Club</t>
  </si>
  <si>
    <t>Centro</t>
  </si>
  <si>
    <t>Emerald Place</t>
  </si>
  <si>
    <t>Cameron Cove</t>
  </si>
  <si>
    <t>Los Prados</t>
  </si>
  <si>
    <t>The Waves</t>
  </si>
  <si>
    <t>Grove East in Plantation</t>
  </si>
  <si>
    <t>Plantation Colony</t>
  </si>
  <si>
    <t>The Laurels at Jacaranda</t>
  </si>
  <si>
    <t>The Palms</t>
  </si>
  <si>
    <t>Solero at Plantation</t>
  </si>
  <si>
    <t>Gatehouse on the Green</t>
  </si>
  <si>
    <t>Midtown 24</t>
  </si>
  <si>
    <t>Las Olas by the River</t>
  </si>
  <si>
    <t>St. Tropez</t>
  </si>
  <si>
    <t>Jacaranda Club Apartments</t>
  </si>
  <si>
    <t>The Gardens at Stirling</t>
  </si>
  <si>
    <t>Weston Place</t>
  </si>
  <si>
    <t>The Gardens at Nova</t>
  </si>
  <si>
    <t>The Falls at Marina Bay</t>
  </si>
  <si>
    <t>Greystar</t>
  </si>
  <si>
    <t>Waterford Park</t>
  </si>
  <si>
    <t>Mar Lago Village</t>
  </si>
  <si>
    <t>33 West</t>
  </si>
  <si>
    <t>Parc 3400</t>
  </si>
  <si>
    <t>Contact Name</t>
  </si>
  <si>
    <t>954-573-2004</t>
  </si>
  <si>
    <t>Contact Sheet</t>
  </si>
  <si>
    <t>866-692-1628</t>
  </si>
  <si>
    <t>855-965-1885</t>
  </si>
  <si>
    <t>844-470-8647</t>
  </si>
  <si>
    <t>855-245-6870</t>
  </si>
  <si>
    <t>ZRS</t>
  </si>
  <si>
    <t>877-334-4151</t>
  </si>
  <si>
    <t>Nexus Sawgrass</t>
  </si>
  <si>
    <t>Equity Apartments</t>
  </si>
  <si>
    <t>Parent Company</t>
  </si>
  <si>
    <t>844-737-1655</t>
  </si>
  <si>
    <t>Milestone</t>
  </si>
  <si>
    <t>Caroll Management</t>
  </si>
  <si>
    <t>954-400-0570</t>
  </si>
  <si>
    <t>954-472-2704</t>
  </si>
  <si>
    <t>The Terraces Jacaranda</t>
  </si>
  <si>
    <t xml:space="preserve"> Website </t>
  </si>
  <si>
    <t>954-463-9881</t>
  </si>
  <si>
    <t>D'Angelo Realty</t>
  </si>
  <si>
    <t>877-702-3714</t>
  </si>
  <si>
    <t>877-681-5680</t>
  </si>
  <si>
    <t>866-603-0080</t>
  </si>
  <si>
    <t>855-661-3814</t>
  </si>
  <si>
    <t>866-697-1171</t>
  </si>
  <si>
    <t>866-697-7613</t>
  </si>
  <si>
    <t>Grand Peaks</t>
  </si>
  <si>
    <t>954-642-2588</t>
  </si>
  <si>
    <t>Siena Apartments</t>
  </si>
  <si>
    <t>954-715-4564</t>
  </si>
  <si>
    <t>Monument</t>
  </si>
  <si>
    <t>Fairfield Residential</t>
  </si>
  <si>
    <t>Lincoln Property Co.</t>
  </si>
  <si>
    <t>954-507-4648</t>
  </si>
  <si>
    <t>Shalimar at Davie</t>
  </si>
  <si>
    <t>shalimarmgr@tmrealtyservices.com</t>
  </si>
  <si>
    <t>954-538-8101</t>
  </si>
  <si>
    <t>Nicole Chiong</t>
  </si>
  <si>
    <t>TM Realty</t>
  </si>
  <si>
    <t>866-550-2823</t>
  </si>
  <si>
    <t>leasing@fallsatmarinabay.com</t>
  </si>
  <si>
    <t>855-569-7744</t>
  </si>
  <si>
    <t>877-697-2030</t>
  </si>
  <si>
    <t>Axis at One Pine</t>
  </si>
  <si>
    <t>954-417-8880</t>
  </si>
  <si>
    <t>877-680-4480</t>
  </si>
  <si>
    <t>Olen Living</t>
  </si>
  <si>
    <t>954-389-1961</t>
  </si>
  <si>
    <t>954-866-8696</t>
  </si>
  <si>
    <t>Solle Davie</t>
  </si>
  <si>
    <t>Falls at Marina Bay</t>
  </si>
  <si>
    <t>lilian@taplinfallsltd.com</t>
  </si>
  <si>
    <t>954-791-8778</t>
  </si>
  <si>
    <t>Lilian Gil</t>
  </si>
  <si>
    <t xml:space="preserve">fallsatmarinabay.com </t>
  </si>
  <si>
    <t>wavesapts.com</t>
  </si>
  <si>
    <t>drissone@zrsmanagement.com</t>
  </si>
  <si>
    <t>954-474-4554</t>
  </si>
  <si>
    <t>Deanna Rissone</t>
  </si>
  <si>
    <t>Los Prados Apartments</t>
  </si>
  <si>
    <t>lospradosplantationfl.com</t>
  </si>
  <si>
    <t>rjames@zrsmanagement.com</t>
  </si>
  <si>
    <t>954-472-0501</t>
  </si>
  <si>
    <t>Racquel James</t>
  </si>
  <si>
    <t>thelaurelsatjacaranda.com</t>
  </si>
  <si>
    <t>954-476-2046</t>
  </si>
  <si>
    <t>Erin Gelsomino</t>
  </si>
  <si>
    <t>Amanda Gonzalez</t>
  </si>
  <si>
    <t>PM Email</t>
  </si>
  <si>
    <t>33west@greystar.com</t>
  </si>
  <si>
    <t xml:space="preserve">egelsomino@zrsmanagement.com </t>
  </si>
  <si>
    <t>centromgr@greystar.com</t>
  </si>
  <si>
    <t>Elan Maison Apartments</t>
  </si>
  <si>
    <t xml:space="preserve">elanmaisonmgr@greystar.com </t>
  </si>
  <si>
    <t xml:space="preserve">emeraldplaceleasing@mresmgmt.com </t>
  </si>
  <si>
    <t>left voicemail</t>
  </si>
  <si>
    <t>pm.gep@carrollmg.com</t>
  </si>
  <si>
    <t xml:space="preserve">palmtracecd@milestone-mgt.com </t>
  </si>
  <si>
    <t xml:space="preserve">manager@parc3400.com </t>
  </si>
  <si>
    <t xml:space="preserve">shalimarmgr@tmrealtyservices.com </t>
  </si>
  <si>
    <t xml:space="preserve">thelaurels@zrsmanagement.com </t>
  </si>
  <si>
    <t>(954) 472-5499</t>
  </si>
  <si>
    <t xml:space="preserve">terracesapts@greystar.com </t>
  </si>
  <si>
    <t>sdavis@zrsmanagement.com</t>
  </si>
  <si>
    <t>westonplace@olenliving.com</t>
  </si>
  <si>
    <t>yellow = contacted</t>
  </si>
  <si>
    <t xml:space="preserve">leasing@jacarandaclubliving.com   </t>
  </si>
  <si>
    <t>green = confirmed participant</t>
  </si>
  <si>
    <t xml:space="preserve">newrivercovecd@milestone-mgt.com </t>
  </si>
  <si>
    <t>Sunset Palms</t>
  </si>
  <si>
    <t>nexussawgrass@eqr.com</t>
  </si>
  <si>
    <t xml:space="preserve">mgr@dangelorealty.com </t>
  </si>
  <si>
    <t>leasing@livesiena.com</t>
  </si>
  <si>
    <t>aconsiglieri@grandpeaks.com</t>
  </si>
  <si>
    <t xml:space="preserve">sttropez@lincolnapts.com </t>
  </si>
  <si>
    <t>Amanda Gozalez</t>
  </si>
  <si>
    <t>Terie McHale</t>
  </si>
  <si>
    <t>(954) 236-3522</t>
  </si>
  <si>
    <t xml:space="preserve">cmeneses@poinhomes.com </t>
  </si>
  <si>
    <t>(954) 316-6626</t>
  </si>
  <si>
    <t xml:space="preserve">thepalms@bozzuto.com </t>
  </si>
  <si>
    <t>One Plantation</t>
  </si>
  <si>
    <t xml:space="preserve">954-473-5199 </t>
  </si>
  <si>
    <t>Karina Estebanez</t>
  </si>
  <si>
    <t xml:space="preserve">oneplantationmgr@greystar.com </t>
  </si>
  <si>
    <t>oneplantation.com</t>
  </si>
  <si>
    <t>Christy Holding</t>
  </si>
  <si>
    <t>jacarandaclubapartments.net</t>
  </si>
  <si>
    <t>midtown24cd@milestone-mgt.com</t>
  </si>
  <si>
    <t>AMLI Toscana Place</t>
  </si>
  <si>
    <t>844-959-2285</t>
  </si>
  <si>
    <t>Johanna Jacobs</t>
  </si>
  <si>
    <t xml:space="preserve">jjcacobs@amli.com </t>
  </si>
  <si>
    <t>Stefane Spano</t>
  </si>
  <si>
    <t>Adriana Antepara</t>
  </si>
  <si>
    <t>Plantation Gardens Apartments</t>
  </si>
  <si>
    <t>St. Tropez Apartments</t>
  </si>
  <si>
    <t>lincolnapts.com</t>
  </si>
  <si>
    <t xml:space="preserve">(954) 423-4199 </t>
  </si>
  <si>
    <t>954-326-3062</t>
  </si>
  <si>
    <t>onthegreenacd@milestone-mgt.com</t>
  </si>
  <si>
    <t>pink = expressed interest/awaiting registration form</t>
  </si>
  <si>
    <t>(954) 473-5050</t>
  </si>
  <si>
    <t>shalimaratdavie.com</t>
  </si>
  <si>
    <t>https://www.amli.com/apartments/south-florida/southeast-florida/davie/toscana-place</t>
  </si>
  <si>
    <t>https://www.midtown24-living.com/</t>
  </si>
  <si>
    <t>Greystay</t>
  </si>
  <si>
    <t>Cheri Castro</t>
  </si>
  <si>
    <t>954-749-3526</t>
  </si>
  <si>
    <t>liveelanmaison.com</t>
  </si>
  <si>
    <t>red = said no</t>
  </si>
  <si>
    <t>Palm Trace Landings</t>
  </si>
  <si>
    <t>palmtracelandings-living.com</t>
  </si>
  <si>
    <t>954-327-7256</t>
  </si>
  <si>
    <t>Bridgette Garceau</t>
  </si>
  <si>
    <t>Dereck Britt </t>
  </si>
  <si>
    <t>PARC3400</t>
  </si>
  <si>
    <t>parc3400.com</t>
  </si>
  <si>
    <t>gatehouseonthegreen-living.com</t>
  </si>
  <si>
    <t>954-424-0600</t>
  </si>
  <si>
    <t>Anne Abouo</t>
  </si>
  <si>
    <t>left voicemail x2</t>
  </si>
  <si>
    <t>Erica Rodgers</t>
  </si>
  <si>
    <t>palmsapts.com</t>
  </si>
  <si>
    <t>954-916-4022</t>
  </si>
  <si>
    <t>Lina Canton</t>
  </si>
  <si>
    <t>International Tenet Policy</t>
  </si>
  <si>
    <t>Works individually with each case (verificable income required). Ask for Karina.</t>
  </si>
  <si>
    <t xml:space="preserve">Use passport and visa. All prospective international residents can apply right on our website just like normal, no special process required. </t>
  </si>
  <si>
    <t>They would just need to provide a higher deposit. Willing to work with NSU students to try to reduce amount.</t>
  </si>
  <si>
    <t>Typically they qualify with proof of income(meet income requirements, 3 times the rent), valid passport, and an additional deposit equal to one months rent. </t>
  </si>
  <si>
    <t xml:space="preserve">Able to run their application without a social security number. They would automatically have to pay a double waiver fee instead of a deposit which is non-refundable or a one month’s security deposit that is refundable. </t>
  </si>
  <si>
    <t>We do take international students! If there is no social, we would need a higher security deposit of one month’s rent.</t>
  </si>
  <si>
    <t>If there is no social security number, deposit increases. Normal deposits for studio/1 bedroom is $300, 2 bedroom $400 and 3 bedroom $500. The deposit can raise as much as two times the monthly rent depending on the screening results.</t>
  </si>
  <si>
    <t>If they do not have a social security number, they will fill out a supplemental rental application for non-U.S. citizens. There is no additional charge for this part of the application!</t>
  </si>
  <si>
    <t xml:space="preserve">We can accept student without SSN's. We would have to still have proof of income from them or their guarantors. However, Any international applicants without SSN's would be subject to a higher deposit. Please contact the office should you need further clarification. </t>
  </si>
  <si>
    <t>A valid passport and at least one (1) appropriate U.S. Citizenship and Immigration Services (USCIS) document. If verifiable employment is processed, one additional month's rent as deposit. If student is unemployed, must pay additional two months rent as a deposit.</t>
  </si>
  <si>
    <t>They can apply with no social security number.</t>
  </si>
  <si>
    <t xml:space="preserve">No SSN fine as long as they have proof of income or a guarantor.  Proof of income can be in the form of student loans or grants received as well.  Once verification is provided they will be accepted with a higher security deposit. </t>
  </si>
  <si>
    <t>Yes, they will be able to as long as they qualify income wise. Many International students receive something like the I-20 and it gives a breakdown for housing. Any money they receive for “housing” is counted as their income. To qualify, their income must meet at least 3x of the base rent. Also, there is a chance that the security deposit is higher.</t>
  </si>
  <si>
    <t>Yes, we absolutely accept international students.  They would pay the max security deposit which is $3,000  and will just need to provide verifications that they can pay 3x the rent.</t>
  </si>
  <si>
    <t>Yes we can work with foreign students that have no social security number.  They will be charge a higher deposit.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mc:Ignorable="x14ac x16r2">
  <fonts count="5" x14ac:knownFonts="1">
    <font>
      <sz val="11"/>
      <color theme="1"/>
      <name val="Calibri"/>
      <family val="2"/>
      <scheme val="minor"/>
    </font>
    <font>
      <b/>
      <sz val="11"/>
      <color theme="1"/>
      <name val="Calibri"/>
      <family val="2"/>
      <scheme val="minor"/>
    </font>
    <font>
      <u/>
      <sz val="11"/>
      <color theme="10"/>
      <name val="Calibri"/>
      <family val="2"/>
      <scheme val="minor"/>
    </font>
    <font>
      <b/>
      <sz val="12"/>
      <color theme="1"/>
      <name val="Calibri"/>
      <family val="2"/>
      <scheme val="minor"/>
    </font>
    <font>
      <sz val="11"/>
      <name val="Calibri"/>
      <family val="2"/>
      <scheme val="minor"/>
    </font>
  </fonts>
  <fills count="8">
    <fill>
      <patternFill patternType="none"/>
    </fill>
    <fill>
      <patternFill patternType="gray125"/>
    </fill>
    <fill>
      <patternFill patternType="solid">
        <fgColor theme="2" tint="-9.9978637043366805E-2"/>
        <bgColor indexed="64"/>
      </patternFill>
    </fill>
    <fill>
      <patternFill patternType="solid">
        <fgColor rgb="FFFFFF00"/>
        <bgColor indexed="64"/>
      </patternFill>
    </fill>
    <fill>
      <patternFill patternType="solid">
        <fgColor theme="9" tint="0.59999389629810485"/>
        <bgColor indexed="64"/>
      </patternFill>
    </fill>
    <fill>
      <patternFill patternType="solid">
        <fgColor theme="2" tint="-0.249977111117893"/>
        <bgColor indexed="64"/>
      </patternFill>
    </fill>
    <fill>
      <patternFill patternType="solid">
        <fgColor rgb="FFFF99CC"/>
        <bgColor indexed="64"/>
      </patternFill>
    </fill>
    <fill>
      <patternFill patternType="solid">
        <fgColor rgb="FFFF0000"/>
        <bgColor indexed="64"/>
      </patternFill>
    </fill>
  </fills>
  <borders count="4">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diagonal/>
    </border>
    <border>
      <left style="thin">
        <color indexed="64"/>
      </left>
      <right style="thin">
        <color indexed="64"/>
      </right>
      <top style="thin">
        <color indexed="64"/>
      </top>
      <bottom/>
      <diagonal/>
    </border>
  </borders>
  <cellStyleXfs count="2">
    <xf numFmtId="0" fontId="0" fillId="0" borderId="0"/>
    <xf numFmtId="0" fontId="2" fillId="0" borderId="0" applyNumberFormat="0" applyFill="0" applyBorder="0" applyAlignment="0" applyProtection="0"/>
  </cellStyleXfs>
  <cellXfs count="22">
    <xf numFmtId="0" fontId="0" fillId="0" borderId="0" xfId="0"/>
    <xf numFmtId="0" fontId="0" fillId="0" borderId="1" xfId="0" applyBorder="1"/>
    <xf numFmtId="0" fontId="2" fillId="0" borderId="1" xfId="1" applyBorder="1"/>
    <xf numFmtId="0" fontId="0" fillId="0" borderId="1" xfId="0" applyFill="1" applyBorder="1"/>
    <xf numFmtId="0" fontId="1" fillId="0" borderId="1" xfId="0" applyFont="1" applyBorder="1" applyAlignment="1">
      <alignment vertical="center"/>
    </xf>
    <xf numFmtId="0" fontId="3" fillId="2" borderId="2" xfId="0" applyFont="1" applyFill="1" applyBorder="1" applyAlignment="1">
      <alignment vertical="center"/>
    </xf>
    <xf numFmtId="0" fontId="3" fillId="2" borderId="3" xfId="0" applyFont="1" applyFill="1" applyBorder="1" applyAlignment="1">
      <alignment vertical="center"/>
    </xf>
    <xf numFmtId="0" fontId="4" fillId="0" borderId="1" xfId="1" applyFont="1" applyBorder="1"/>
    <xf numFmtId="0" fontId="0" fillId="3" borderId="1" xfId="0" applyFill="1" applyBorder="1"/>
    <xf numFmtId="0" fontId="2" fillId="3" borderId="1" xfId="1" applyFill="1" applyBorder="1"/>
    <xf numFmtId="0" fontId="0" fillId="4" borderId="1" xfId="0" applyFill="1" applyBorder="1"/>
    <xf numFmtId="0" fontId="2" fillId="4" borderId="1" xfId="1" applyFill="1" applyBorder="1"/>
    <xf numFmtId="0" fontId="1" fillId="5" borderId="1" xfId="0" applyFont="1" applyFill="1" applyBorder="1" applyAlignment="1">
      <alignment vertical="center"/>
    </xf>
    <xf numFmtId="0" fontId="0" fillId="6" borderId="1" xfId="0" applyFill="1" applyBorder="1"/>
    <xf numFmtId="0" fontId="2" fillId="6" borderId="1" xfId="1" applyFill="1" applyBorder="1"/>
    <xf numFmtId="0" fontId="0" fillId="0" borderId="0" xfId="0" applyFill="1" applyBorder="1"/>
    <xf numFmtId="0" fontId="0" fillId="0" borderId="0" xfId="0" applyBorder="1"/>
    <xf numFmtId="0" fontId="0" fillId="0" borderId="1" xfId="0" applyBorder="1" applyAlignment="1">
      <alignment wrapText="1"/>
    </xf>
    <xf numFmtId="0" fontId="0" fillId="0" borderId="1" xfId="0" applyFill="1" applyBorder="1" applyAlignment="1">
      <alignment wrapText="1"/>
    </xf>
    <xf numFmtId="0" fontId="0" fillId="4" borderId="0" xfId="0" applyFill="1"/>
    <xf numFmtId="0" fontId="0" fillId="7" borderId="1" xfId="0" applyFill="1" applyBorder="1"/>
    <xf numFmtId="0" fontId="2" fillId="7" borderId="1" xfId="1" applyFill="1" applyBorder="1"/>
  </cellXfs>
  <cellStyles count="2">
    <cellStyle name="Hyperlink" xfId="1" builtinId="8"/>
    <cellStyle name="Normal" xfId="0" builtinId="0"/>
  </cellStyles>
  <dxfs count="0"/>
  <tableStyles count="0" defaultTableStyle="TableStyleMedium2" defaultPivotStyle="PivotStyleLight16"/>
  <colors>
    <mruColors>
      <color rgb="FFFF99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revisionHeaders" Target="revisions/revisionHeaders.xml"/><Relationship Id="rId3" Type="http://schemas.openxmlformats.org/officeDocument/2006/relationships/worksheet" Target="worksheets/sheet3.xml"/><Relationship Id="rId7" Type="http://schemas.openxmlformats.org/officeDocument/2006/relationships/sharedStrings" Target="sharedString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5"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usernames" Target="revisions/userNames.xml"/></Relationships>
</file>

<file path=xl/revisions/_rels/revisionHeaders.xml.rels><?xml version="1.0" encoding="UTF-8" standalone="yes"?>
<Relationships xmlns="http://schemas.openxmlformats.org/package/2006/relationships"><Relationship Id="rId13" Type="http://schemas.openxmlformats.org/officeDocument/2006/relationships/revisionLog" Target="revisionLog13.xml"/><Relationship Id="rId18" Type="http://schemas.openxmlformats.org/officeDocument/2006/relationships/revisionLog" Target="revisionLog18.xml"/><Relationship Id="rId26" Type="http://schemas.openxmlformats.org/officeDocument/2006/relationships/revisionLog" Target="revisionLog26.xml"/><Relationship Id="rId39" Type="http://schemas.openxmlformats.org/officeDocument/2006/relationships/revisionLog" Target="revisionLog39.xml"/><Relationship Id="rId21" Type="http://schemas.openxmlformats.org/officeDocument/2006/relationships/revisionLog" Target="revisionLog21.xml"/><Relationship Id="rId34" Type="http://schemas.openxmlformats.org/officeDocument/2006/relationships/revisionLog" Target="revisionLog34.xml"/><Relationship Id="rId42" Type="http://schemas.openxmlformats.org/officeDocument/2006/relationships/revisionLog" Target="revisionLog42.xml"/><Relationship Id="rId47" Type="http://schemas.openxmlformats.org/officeDocument/2006/relationships/revisionLog" Target="revisionLog47.xml"/><Relationship Id="rId50" Type="http://schemas.openxmlformats.org/officeDocument/2006/relationships/revisionLog" Target="revisionLog50.xml"/><Relationship Id="rId55" Type="http://schemas.openxmlformats.org/officeDocument/2006/relationships/revisionLog" Target="revisionLog55.xml"/><Relationship Id="rId63" Type="http://schemas.openxmlformats.org/officeDocument/2006/relationships/revisionLog" Target="revisionLog63.xml"/><Relationship Id="rId68" Type="http://schemas.openxmlformats.org/officeDocument/2006/relationships/revisionLog" Target="revisionLog68.xml"/><Relationship Id="rId76" Type="http://schemas.openxmlformats.org/officeDocument/2006/relationships/revisionLog" Target="revisionLog76.xml"/><Relationship Id="rId84" Type="http://schemas.openxmlformats.org/officeDocument/2006/relationships/revisionLog" Target="revisionLog84.xml"/><Relationship Id="rId89" Type="http://schemas.openxmlformats.org/officeDocument/2006/relationships/revisionLog" Target="revisionLog2.xml"/><Relationship Id="rId7" Type="http://schemas.openxmlformats.org/officeDocument/2006/relationships/revisionLog" Target="revisionLog7.xml"/><Relationship Id="rId71" Type="http://schemas.openxmlformats.org/officeDocument/2006/relationships/revisionLog" Target="revisionLog71.xml"/><Relationship Id="rId29" Type="http://schemas.openxmlformats.org/officeDocument/2006/relationships/revisionLog" Target="revisionLog29.xml"/><Relationship Id="rId16" Type="http://schemas.openxmlformats.org/officeDocument/2006/relationships/revisionLog" Target="revisionLog16.xml"/><Relationship Id="rId11" Type="http://schemas.openxmlformats.org/officeDocument/2006/relationships/revisionLog" Target="revisionLog11.xml"/><Relationship Id="rId24" Type="http://schemas.openxmlformats.org/officeDocument/2006/relationships/revisionLog" Target="revisionLog24.xml"/><Relationship Id="rId32" Type="http://schemas.openxmlformats.org/officeDocument/2006/relationships/revisionLog" Target="revisionLog32.xml"/><Relationship Id="rId37" Type="http://schemas.openxmlformats.org/officeDocument/2006/relationships/revisionLog" Target="revisionLog37.xml"/><Relationship Id="rId40" Type="http://schemas.openxmlformats.org/officeDocument/2006/relationships/revisionLog" Target="revisionLog40.xml"/><Relationship Id="rId45" Type="http://schemas.openxmlformats.org/officeDocument/2006/relationships/revisionLog" Target="revisionLog45.xml"/><Relationship Id="rId53" Type="http://schemas.openxmlformats.org/officeDocument/2006/relationships/revisionLog" Target="revisionLog53.xml"/><Relationship Id="rId58" Type="http://schemas.openxmlformats.org/officeDocument/2006/relationships/revisionLog" Target="revisionLog58.xml"/><Relationship Id="rId66" Type="http://schemas.openxmlformats.org/officeDocument/2006/relationships/revisionLog" Target="revisionLog66.xml"/><Relationship Id="rId74" Type="http://schemas.openxmlformats.org/officeDocument/2006/relationships/revisionLog" Target="revisionLog74.xml"/><Relationship Id="rId79" Type="http://schemas.openxmlformats.org/officeDocument/2006/relationships/revisionLog" Target="revisionLog79.xml"/><Relationship Id="rId87" Type="http://schemas.openxmlformats.org/officeDocument/2006/relationships/revisionLog" Target="revisionLog87.xml"/><Relationship Id="rId82" Type="http://schemas.openxmlformats.org/officeDocument/2006/relationships/revisionLog" Target="revisionLog82.xml"/><Relationship Id="rId61" Type="http://schemas.openxmlformats.org/officeDocument/2006/relationships/revisionLog" Target="revisionLog61.xml"/><Relationship Id="rId19" Type="http://schemas.openxmlformats.org/officeDocument/2006/relationships/revisionLog" Target="revisionLog19.xml"/><Relationship Id="rId10" Type="http://schemas.openxmlformats.org/officeDocument/2006/relationships/revisionLog" Target="revisionLog10.xml"/><Relationship Id="rId31" Type="http://schemas.openxmlformats.org/officeDocument/2006/relationships/revisionLog" Target="revisionLog31.xml"/><Relationship Id="rId44" Type="http://schemas.openxmlformats.org/officeDocument/2006/relationships/revisionLog" Target="revisionLog44.xml"/><Relationship Id="rId52" Type="http://schemas.openxmlformats.org/officeDocument/2006/relationships/revisionLog" Target="revisionLog52.xml"/><Relationship Id="rId60" Type="http://schemas.openxmlformats.org/officeDocument/2006/relationships/revisionLog" Target="revisionLog60.xml"/><Relationship Id="rId65" Type="http://schemas.openxmlformats.org/officeDocument/2006/relationships/revisionLog" Target="revisionLog65.xml"/><Relationship Id="rId73" Type="http://schemas.openxmlformats.org/officeDocument/2006/relationships/revisionLog" Target="revisionLog73.xml"/><Relationship Id="rId78" Type="http://schemas.openxmlformats.org/officeDocument/2006/relationships/revisionLog" Target="revisionLog78.xml"/><Relationship Id="rId81" Type="http://schemas.openxmlformats.org/officeDocument/2006/relationships/revisionLog" Target="revisionLog81.xml"/><Relationship Id="rId86" Type="http://schemas.openxmlformats.org/officeDocument/2006/relationships/revisionLog" Target="revisionLog86.xml"/><Relationship Id="rId77" Type="http://schemas.openxmlformats.org/officeDocument/2006/relationships/revisionLog" Target="revisionLog77.xml"/><Relationship Id="rId9" Type="http://schemas.openxmlformats.org/officeDocument/2006/relationships/revisionLog" Target="revisionLog9.xml"/><Relationship Id="rId14" Type="http://schemas.openxmlformats.org/officeDocument/2006/relationships/revisionLog" Target="revisionLog14.xml"/><Relationship Id="rId22" Type="http://schemas.openxmlformats.org/officeDocument/2006/relationships/revisionLog" Target="revisionLog22.xml"/><Relationship Id="rId27" Type="http://schemas.openxmlformats.org/officeDocument/2006/relationships/revisionLog" Target="revisionLog27.xml"/><Relationship Id="rId30" Type="http://schemas.openxmlformats.org/officeDocument/2006/relationships/revisionLog" Target="revisionLog30.xml"/><Relationship Id="rId35" Type="http://schemas.openxmlformats.org/officeDocument/2006/relationships/revisionLog" Target="revisionLog35.xml"/><Relationship Id="rId43" Type="http://schemas.openxmlformats.org/officeDocument/2006/relationships/revisionLog" Target="revisionLog43.xml"/><Relationship Id="rId48" Type="http://schemas.openxmlformats.org/officeDocument/2006/relationships/revisionLog" Target="revisionLog48.xml"/><Relationship Id="rId56" Type="http://schemas.openxmlformats.org/officeDocument/2006/relationships/revisionLog" Target="revisionLog56.xml"/><Relationship Id="rId64" Type="http://schemas.openxmlformats.org/officeDocument/2006/relationships/revisionLog" Target="revisionLog64.xml"/><Relationship Id="rId69" Type="http://schemas.openxmlformats.org/officeDocument/2006/relationships/revisionLog" Target="revisionLog69.xml"/><Relationship Id="rId8" Type="http://schemas.openxmlformats.org/officeDocument/2006/relationships/revisionLog" Target="revisionLog8.xml"/><Relationship Id="rId51" Type="http://schemas.openxmlformats.org/officeDocument/2006/relationships/revisionLog" Target="revisionLog51.xml"/><Relationship Id="rId72" Type="http://schemas.openxmlformats.org/officeDocument/2006/relationships/revisionLog" Target="revisionLog72.xml"/><Relationship Id="rId80" Type="http://schemas.openxmlformats.org/officeDocument/2006/relationships/revisionLog" Target="revisionLog80.xml"/><Relationship Id="rId85" Type="http://schemas.openxmlformats.org/officeDocument/2006/relationships/revisionLog" Target="revisionLog85.xml"/><Relationship Id="rId12" Type="http://schemas.openxmlformats.org/officeDocument/2006/relationships/revisionLog" Target="revisionLog12.xml"/><Relationship Id="rId17" Type="http://schemas.openxmlformats.org/officeDocument/2006/relationships/revisionLog" Target="revisionLog17.xml"/><Relationship Id="rId25" Type="http://schemas.openxmlformats.org/officeDocument/2006/relationships/revisionLog" Target="revisionLog25.xml"/><Relationship Id="rId33" Type="http://schemas.openxmlformats.org/officeDocument/2006/relationships/revisionLog" Target="revisionLog33.xml"/><Relationship Id="rId38" Type="http://schemas.openxmlformats.org/officeDocument/2006/relationships/revisionLog" Target="revisionLog38.xml"/><Relationship Id="rId46" Type="http://schemas.openxmlformats.org/officeDocument/2006/relationships/revisionLog" Target="revisionLog46.xml"/><Relationship Id="rId59" Type="http://schemas.openxmlformats.org/officeDocument/2006/relationships/revisionLog" Target="revisionLog59.xml"/><Relationship Id="rId67" Type="http://schemas.openxmlformats.org/officeDocument/2006/relationships/revisionLog" Target="revisionLog67.xml"/><Relationship Id="rId20" Type="http://schemas.openxmlformats.org/officeDocument/2006/relationships/revisionLog" Target="revisionLog20.xml"/><Relationship Id="rId41" Type="http://schemas.openxmlformats.org/officeDocument/2006/relationships/revisionLog" Target="revisionLog41.xml"/><Relationship Id="rId54" Type="http://schemas.openxmlformats.org/officeDocument/2006/relationships/revisionLog" Target="revisionLog54.xml"/><Relationship Id="rId62" Type="http://schemas.openxmlformats.org/officeDocument/2006/relationships/revisionLog" Target="revisionLog62.xml"/><Relationship Id="rId70" Type="http://schemas.openxmlformats.org/officeDocument/2006/relationships/revisionLog" Target="revisionLog70.xml"/><Relationship Id="rId75" Type="http://schemas.openxmlformats.org/officeDocument/2006/relationships/revisionLog" Target="revisionLog75.xml"/><Relationship Id="rId83" Type="http://schemas.openxmlformats.org/officeDocument/2006/relationships/revisionLog" Target="revisionLog83.xml"/><Relationship Id="rId88" Type="http://schemas.openxmlformats.org/officeDocument/2006/relationships/revisionLog" Target="revisionLog1.xml"/><Relationship Id="rId6" Type="http://schemas.openxmlformats.org/officeDocument/2006/relationships/revisionLog" Target="revisionLog6.xml"/><Relationship Id="rId15" Type="http://schemas.openxmlformats.org/officeDocument/2006/relationships/revisionLog" Target="revisionLog15.xml"/><Relationship Id="rId23" Type="http://schemas.openxmlformats.org/officeDocument/2006/relationships/revisionLog" Target="revisionLog23.xml"/><Relationship Id="rId28" Type="http://schemas.openxmlformats.org/officeDocument/2006/relationships/revisionLog" Target="revisionLog28.xml"/><Relationship Id="rId36" Type="http://schemas.openxmlformats.org/officeDocument/2006/relationships/revisionLog" Target="revisionLog36.xml"/><Relationship Id="rId49" Type="http://schemas.openxmlformats.org/officeDocument/2006/relationships/revisionLog" Target="revisionLog49.xml"/><Relationship Id="rId57" Type="http://schemas.openxmlformats.org/officeDocument/2006/relationships/revisionLog" Target="revisionLog57.xml"/></Relationships>
</file>

<file path=xl/revisions/revisionHeaders.xml><?xml version="1.0" encoding="utf-8"?>
<headers xmlns="http://schemas.openxmlformats.org/spreadsheetml/2006/main" xmlns:r="http://schemas.openxmlformats.org/officeDocument/2006/relationships" xmlns:mc="http://schemas.openxmlformats.org/markup-compatibility/2006" xmlns:x14ac="http://schemas.microsoft.com/office/spreadsheetml/2009/9/ac" mc:Ignorable="x14ac" guid="{E8BF48E8-2082-4472-9DA7-CC1A3D8E3877}" diskRevisions="1" revisionId="470" version="4">
  <header guid="{5869A448-1581-4A33-B933-51E7BEC53055}" dateTime="2018-02-27T11:42:09" maxSheetId="4" userName="Victoria Myer" r:id="rId6" minRId="55">
    <sheetIdMap count="3">
      <sheetId val="1"/>
      <sheetId val="2"/>
      <sheetId val="3"/>
    </sheetIdMap>
  </header>
  <header guid="{CA9DAB86-6CC3-4502-82B3-954B20163BCC}" dateTime="2018-02-27T14:16:49" maxSheetId="4" userName="Victoria Myer" r:id="rId7" minRId="56" maxRId="57">
    <sheetIdMap count="3">
      <sheetId val="1"/>
      <sheetId val="2"/>
      <sheetId val="3"/>
    </sheetIdMap>
  </header>
  <header guid="{2C109D4A-ED24-4082-B46D-883B2DB5EC74}" dateTime="2018-02-27T14:24:57" maxSheetId="4" userName="Victoria Myer" r:id="rId8" minRId="58" maxRId="60">
    <sheetIdMap count="3">
      <sheetId val="1"/>
      <sheetId val="2"/>
      <sheetId val="3"/>
    </sheetIdMap>
  </header>
  <header guid="{9EF480A1-FFDD-41D1-9559-51001BF6A8CC}" dateTime="2018-02-27T16:32:13" maxSheetId="4" userName="Victoria Myer" r:id="rId9" minRId="61" maxRId="258">
    <sheetIdMap count="3">
      <sheetId val="1"/>
      <sheetId val="2"/>
      <sheetId val="3"/>
    </sheetIdMap>
  </header>
  <header guid="{E16A62D9-1061-4406-9572-2795C5B63692}" dateTime="2018-02-27T16:46:27" maxSheetId="4" userName="Victoria Myer" r:id="rId10" minRId="259" maxRId="260">
    <sheetIdMap count="3">
      <sheetId val="1"/>
      <sheetId val="2"/>
      <sheetId val="3"/>
    </sheetIdMap>
  </header>
  <header guid="{6292FF00-A478-4202-912B-3E59452508B4}" dateTime="2018-02-27T16:47:09" maxSheetId="4" userName="Victoria Myer" r:id="rId11">
    <sheetIdMap count="3">
      <sheetId val="1"/>
      <sheetId val="2"/>
      <sheetId val="3"/>
    </sheetIdMap>
  </header>
  <header guid="{F2D92039-1323-43BB-819B-759183784710}" dateTime="2018-02-27T16:53:16" maxSheetId="4" userName="Victoria Myer" r:id="rId12" minRId="261" maxRId="263">
    <sheetIdMap count="3">
      <sheetId val="1"/>
      <sheetId val="2"/>
      <sheetId val="3"/>
    </sheetIdMap>
  </header>
  <header guid="{69A6D238-BC83-4498-B23C-D4ADBF4F4472}" dateTime="2018-02-27T17:00:25" maxSheetId="4" userName="Victoria Myer" r:id="rId13" minRId="264" maxRId="266">
    <sheetIdMap count="3">
      <sheetId val="1"/>
      <sheetId val="2"/>
      <sheetId val="3"/>
    </sheetIdMap>
  </header>
  <header guid="{1B2D295A-39C1-43FD-870D-3EE671EBE6F0}" dateTime="2018-02-27T17:01:19" maxSheetId="4" userName="Victoria Myer" r:id="rId14">
    <sheetIdMap count="3">
      <sheetId val="1"/>
      <sheetId val="2"/>
      <sheetId val="3"/>
    </sheetIdMap>
  </header>
  <header guid="{150513DD-22A4-472A-8CC8-954C557B517C}" dateTime="2018-02-27T17:01:39" maxSheetId="4" userName="Victoria Myer" r:id="rId15">
    <sheetIdMap count="3">
      <sheetId val="1"/>
      <sheetId val="2"/>
      <sheetId val="3"/>
    </sheetIdMap>
  </header>
  <header guid="{E7BA9001-8146-4C95-8D8A-D78A7F1BA60B}" dateTime="2018-02-28T13:44:37" maxSheetId="4" userName="Victoria Myer" r:id="rId16" minRId="267">
    <sheetIdMap count="3">
      <sheetId val="1"/>
      <sheetId val="2"/>
      <sheetId val="3"/>
    </sheetIdMap>
  </header>
  <header guid="{E39AF2FB-BEFD-44B0-8E46-3A24BD30B76A}" dateTime="2018-02-28T13:45:44" maxSheetId="4" userName="Victoria Myer" r:id="rId17" minRId="268">
    <sheetIdMap count="3">
      <sheetId val="1"/>
      <sheetId val="2"/>
      <sheetId val="3"/>
    </sheetIdMap>
  </header>
  <header guid="{5C0E4C44-DBA0-4EBC-B99D-5C83D4D2D0AD}" dateTime="2018-02-28T13:49:59" maxSheetId="4" userName="Victoria Myer" r:id="rId18" minRId="269" maxRId="270">
    <sheetIdMap count="3">
      <sheetId val="1"/>
      <sheetId val="2"/>
      <sheetId val="3"/>
    </sheetIdMap>
  </header>
  <header guid="{EC4A0EA5-FC20-4176-B80D-09A64B3C9428}" dateTime="2018-02-28T13:52:45" maxSheetId="4" userName="Victoria Myer" r:id="rId19" minRId="271" maxRId="272">
    <sheetIdMap count="3">
      <sheetId val="1"/>
      <sheetId val="2"/>
      <sheetId val="3"/>
    </sheetIdMap>
  </header>
  <header guid="{9C33BB08-CB13-4146-96BD-8D720FE8279D}" dateTime="2018-02-28T13:55:55" maxSheetId="4" userName="Victoria Myer" r:id="rId20" minRId="273" maxRId="275">
    <sheetIdMap count="3">
      <sheetId val="1"/>
      <sheetId val="2"/>
      <sheetId val="3"/>
    </sheetIdMap>
  </header>
  <header guid="{B42A10B5-5567-4E12-B95F-B4CAC587CD4D}" dateTime="2018-02-28T13:58:31" maxSheetId="4" userName="Victoria Myer" r:id="rId21" minRId="276">
    <sheetIdMap count="3">
      <sheetId val="1"/>
      <sheetId val="2"/>
      <sheetId val="3"/>
    </sheetIdMap>
  </header>
  <header guid="{086B331F-FDE2-4C16-8798-06DD15AF464A}" dateTime="2018-02-28T14:00:53" maxSheetId="4" userName="Victoria Myer" r:id="rId22" minRId="277">
    <sheetIdMap count="3">
      <sheetId val="1"/>
      <sheetId val="2"/>
      <sheetId val="3"/>
    </sheetIdMap>
  </header>
  <header guid="{5D97ABD2-EEE7-4284-968D-15C558F227A3}" dateTime="2018-02-28T14:02:23" maxSheetId="4" userName="Victoria Myer" r:id="rId23" minRId="278">
    <sheetIdMap count="3">
      <sheetId val="1"/>
      <sheetId val="2"/>
      <sheetId val="3"/>
    </sheetIdMap>
  </header>
  <header guid="{3BF25247-5C71-49F8-8375-4001CC5BE78F}" dateTime="2018-02-28T14:06:05" maxSheetId="4" userName="Victoria Myer" r:id="rId24" minRId="279" maxRId="285">
    <sheetIdMap count="3">
      <sheetId val="1"/>
      <sheetId val="2"/>
      <sheetId val="3"/>
    </sheetIdMap>
  </header>
  <header guid="{B6223CB3-5740-4694-B64F-4F2C03F1D4D2}" dateTime="2018-02-28T14:07:25" maxSheetId="4" userName="Victoria Myer" r:id="rId25" minRId="286">
    <sheetIdMap count="3">
      <sheetId val="1"/>
      <sheetId val="2"/>
      <sheetId val="3"/>
    </sheetIdMap>
  </header>
  <header guid="{15EF1685-9712-466D-9F35-5B5557B36DF2}" dateTime="2018-02-28T14:09:42" maxSheetId="4" userName="Victoria Myer" r:id="rId26" minRId="287" maxRId="288">
    <sheetIdMap count="3">
      <sheetId val="1"/>
      <sheetId val="2"/>
      <sheetId val="3"/>
    </sheetIdMap>
  </header>
  <header guid="{6AA61C55-CF1E-4DAA-AFFA-DCB88A45E13F}" dateTime="2018-02-28T14:11:46" maxSheetId="4" userName="Victoria Myer" r:id="rId27" minRId="289" maxRId="290">
    <sheetIdMap count="3">
      <sheetId val="1"/>
      <sheetId val="2"/>
      <sheetId val="3"/>
    </sheetIdMap>
  </header>
  <header guid="{F2037138-6BB8-483E-A88C-981861C67973}" dateTime="2018-02-28T14:15:16" maxSheetId="4" userName="Victoria Myer" r:id="rId28" minRId="291" maxRId="295">
    <sheetIdMap count="3">
      <sheetId val="1"/>
      <sheetId val="2"/>
      <sheetId val="3"/>
    </sheetIdMap>
  </header>
  <header guid="{5EF2F331-8D46-4B3B-9F74-93CA2D9C3C70}" dateTime="2018-02-28T14:19:01" maxSheetId="4" userName="Victoria Myer" r:id="rId29" minRId="296" maxRId="297">
    <sheetIdMap count="3">
      <sheetId val="1"/>
      <sheetId val="2"/>
      <sheetId val="3"/>
    </sheetIdMap>
  </header>
  <header guid="{0C385D2F-D3BA-4BBD-8F2C-3C305079DC4F}" dateTime="2018-02-28T14:39:01" maxSheetId="4" userName="Victoria Myer" r:id="rId30">
    <sheetIdMap count="3">
      <sheetId val="1"/>
      <sheetId val="2"/>
      <sheetId val="3"/>
    </sheetIdMap>
  </header>
  <header guid="{6D73907A-32FF-4BCC-B013-F83160B1AF1D}" dateTime="2018-02-28T15:38:25" maxSheetId="4" userName="Victoria Myer" r:id="rId31" minRId="298" maxRId="311">
    <sheetIdMap count="3">
      <sheetId val="1"/>
      <sheetId val="2"/>
      <sheetId val="3"/>
    </sheetIdMap>
  </header>
  <header guid="{C5B19BAA-F8C9-4EB7-8494-D2C3E885C5A0}" dateTime="2018-02-28T15:42:12" maxSheetId="4" userName="Victoria Myer" r:id="rId32" minRId="312" maxRId="315">
    <sheetIdMap count="3">
      <sheetId val="1"/>
      <sheetId val="2"/>
      <sheetId val="3"/>
    </sheetIdMap>
  </header>
  <header guid="{4BA4D6BD-24D5-4403-9A0C-ADB10F0D78A5}" dateTime="2018-02-28T17:12:20" maxSheetId="4" userName="Victoria Myer" r:id="rId33" minRId="316">
    <sheetIdMap count="3">
      <sheetId val="1"/>
      <sheetId val="2"/>
      <sheetId val="3"/>
    </sheetIdMap>
  </header>
  <header guid="{FB4CFF2B-073F-4592-8AFA-15194A02CC3D}" dateTime="2018-02-28T17:13:59" maxSheetId="4" userName="Victoria Myer" r:id="rId34" minRId="317" maxRId="323">
    <sheetIdMap count="3">
      <sheetId val="1"/>
      <sheetId val="2"/>
      <sheetId val="3"/>
    </sheetIdMap>
  </header>
  <header guid="{4F6E7AE7-5F37-4A38-86E8-1EBBD516D1CE}" dateTime="2018-02-28T17:17:11" maxSheetId="4" userName="Victoria Myer" r:id="rId35" minRId="324" maxRId="327">
    <sheetIdMap count="3">
      <sheetId val="1"/>
      <sheetId val="2"/>
      <sheetId val="3"/>
    </sheetIdMap>
  </header>
  <header guid="{0EB3A633-1A5D-459B-8599-95BA67065F72}" dateTime="2018-03-01T11:44:13" maxSheetId="4" userName="Victoria Myer" r:id="rId36" minRId="328" maxRId="330">
    <sheetIdMap count="3">
      <sheetId val="1"/>
      <sheetId val="2"/>
      <sheetId val="3"/>
    </sheetIdMap>
  </header>
  <header guid="{88703850-9CAE-4FD9-A8C2-13A0289BED2B}" dateTime="2018-03-02T10:20:39" maxSheetId="4" userName="Victoria Myer" r:id="rId37" minRId="331" maxRId="337">
    <sheetIdMap count="3">
      <sheetId val="1"/>
      <sheetId val="2"/>
      <sheetId val="3"/>
    </sheetIdMap>
  </header>
  <header guid="{1C7A4492-3F9F-490E-B992-4AAF95AE4271}" dateTime="2018-03-02T10:42:40" maxSheetId="4" userName="Victoria Myer" r:id="rId38" minRId="338">
    <sheetIdMap count="3">
      <sheetId val="1"/>
      <sheetId val="2"/>
      <sheetId val="3"/>
    </sheetIdMap>
  </header>
  <header guid="{B3F4D8F8-076C-4CDE-B861-4C477575014C}" dateTime="2018-03-02T12:10:33" maxSheetId="4" userName="Victoria Myer" r:id="rId39" minRId="339" maxRId="350">
    <sheetIdMap count="3">
      <sheetId val="1"/>
      <sheetId val="2"/>
      <sheetId val="3"/>
    </sheetIdMap>
  </header>
  <header guid="{9660CADF-F07C-460A-A57F-801E14864F1D}" dateTime="2018-03-02T17:02:36" maxSheetId="4" userName="Victoria Myer" r:id="rId40" minRId="351">
    <sheetIdMap count="3">
      <sheetId val="1"/>
      <sheetId val="2"/>
      <sheetId val="3"/>
    </sheetIdMap>
  </header>
  <header guid="{7BDBEDCA-87CD-404A-9F2E-E826F287C9D9}" dateTime="2018-03-02T17:03:30" maxSheetId="4" userName="Victoria Myer" r:id="rId41" minRId="352" maxRId="356">
    <sheetIdMap count="3">
      <sheetId val="1"/>
      <sheetId val="2"/>
      <sheetId val="3"/>
    </sheetIdMap>
  </header>
  <header guid="{B0BF3C0A-2E2F-4176-8819-BF38F65FAA8E}" dateTime="2018-03-07T11:14:38" maxSheetId="4" userName="Victoria Myer" r:id="rId42" minRId="357">
    <sheetIdMap count="3">
      <sheetId val="1"/>
      <sheetId val="2"/>
      <sheetId val="3"/>
    </sheetIdMap>
  </header>
  <header guid="{AE82B96E-DFE6-45D1-8D55-525B6015966C}" dateTime="2018-03-07T11:15:00" maxSheetId="4" userName="Victoria Myer" r:id="rId43" minRId="358" maxRId="359">
    <sheetIdMap count="3">
      <sheetId val="1"/>
      <sheetId val="2"/>
      <sheetId val="3"/>
    </sheetIdMap>
  </header>
  <header guid="{4FC09700-DF22-4756-B158-BBC4A7738606}" dateTime="2018-03-07T11:16:46" maxSheetId="4" userName="Victoria Myer" r:id="rId44" minRId="360" maxRId="367">
    <sheetIdMap count="3">
      <sheetId val="1"/>
      <sheetId val="2"/>
      <sheetId val="3"/>
    </sheetIdMap>
  </header>
  <header guid="{73FB6395-8DC4-4036-A94F-F84C4FCD11F6}" dateTime="2018-03-07T11:17:57" maxSheetId="4" userName="Victoria Myer" r:id="rId45" minRId="368" maxRId="369">
    <sheetIdMap count="3">
      <sheetId val="1"/>
      <sheetId val="2"/>
      <sheetId val="3"/>
    </sheetIdMap>
  </header>
  <header guid="{A012A264-B7D5-4E63-B83F-774BBC8AB5F9}" dateTime="2018-03-07T11:23:57" maxSheetId="4" userName="Victoria Myer" r:id="rId46" minRId="370">
    <sheetIdMap count="3">
      <sheetId val="1"/>
      <sheetId val="2"/>
      <sheetId val="3"/>
    </sheetIdMap>
  </header>
  <header guid="{8BB98471-6F07-4F29-8C8E-BE3AE23BB64C}" dateTime="2018-03-07T11:34:23" maxSheetId="4" userName="Victoria Myer" r:id="rId47" minRId="371">
    <sheetIdMap count="3">
      <sheetId val="1"/>
      <sheetId val="2"/>
      <sheetId val="3"/>
    </sheetIdMap>
  </header>
  <header guid="{61133F98-EE62-48E4-952C-65ED4E0E7035}" dateTime="2018-03-07T11:35:52" maxSheetId="4" userName="Victoria Myer" r:id="rId48" minRId="372">
    <sheetIdMap count="3">
      <sheetId val="1"/>
      <sheetId val="2"/>
      <sheetId val="3"/>
    </sheetIdMap>
  </header>
  <header guid="{CF0DFD26-9DBB-47CE-BF42-8C5DC98622EE}" dateTime="2018-03-07T11:38:25" maxSheetId="4" userName="Victoria Myer" r:id="rId49" minRId="373">
    <sheetIdMap count="3">
      <sheetId val="1"/>
      <sheetId val="2"/>
      <sheetId val="3"/>
    </sheetIdMap>
  </header>
  <header guid="{4C9A72E9-C70E-41E0-82D4-9B5DB788DEE6}" dateTime="2018-03-07T11:39:17" maxSheetId="4" userName="Victoria Myer" r:id="rId50" minRId="374">
    <sheetIdMap count="3">
      <sheetId val="1"/>
      <sheetId val="2"/>
      <sheetId val="3"/>
    </sheetIdMap>
  </header>
  <header guid="{FFD66331-928C-46C6-9C92-B3D312C9CD49}" dateTime="2018-03-09T17:45:05" maxSheetId="4" userName="James MacDuffie" r:id="rId51" minRId="375">
    <sheetIdMap count="3">
      <sheetId val="1"/>
      <sheetId val="2"/>
      <sheetId val="3"/>
    </sheetIdMap>
  </header>
  <header guid="{FC6B5066-628A-43CC-8473-F98AAAED60F0}" dateTime="2018-03-09T17:54:31" maxSheetId="4" userName="James MacDuffie" r:id="rId52" minRId="376" maxRId="377">
    <sheetIdMap count="3">
      <sheetId val="1"/>
      <sheetId val="2"/>
      <sheetId val="3"/>
    </sheetIdMap>
  </header>
  <header guid="{4AF08FCD-E3AB-46C0-B689-F33337F9AC01}" dateTime="2018-03-14T11:48:59" maxSheetId="4" userName="Victoria Myer" r:id="rId53" minRId="378" maxRId="380">
    <sheetIdMap count="3">
      <sheetId val="1"/>
      <sheetId val="2"/>
      <sheetId val="3"/>
    </sheetIdMap>
  </header>
  <header guid="{E81245C7-636D-487A-AB3C-7D3905168459}" dateTime="2018-03-14T11:50:10" maxSheetId="4" userName="Victoria Myer" r:id="rId54" minRId="381" maxRId="388">
    <sheetIdMap count="3">
      <sheetId val="1"/>
      <sheetId val="2"/>
      <sheetId val="3"/>
    </sheetIdMap>
  </header>
  <header guid="{A712C28D-855C-42BB-AF75-EAACB0947F3D}" dateTime="2018-03-14T11:50:33" maxSheetId="4" userName="Victoria Myer" r:id="rId55" minRId="389" maxRId="390">
    <sheetIdMap count="3">
      <sheetId val="1"/>
      <sheetId val="2"/>
      <sheetId val="3"/>
    </sheetIdMap>
  </header>
  <header guid="{6853AB7F-55E3-40EC-9CC6-C47F6AD87177}" dateTime="2018-03-14T11:50:44" maxSheetId="4" userName="Victoria Myer" r:id="rId56">
    <sheetIdMap count="3">
      <sheetId val="1"/>
      <sheetId val="2"/>
      <sheetId val="3"/>
    </sheetIdMap>
  </header>
  <header guid="{8C063F4F-DA66-498E-909A-2DEE0E625A5A}" dateTime="2018-03-14T11:53:12" maxSheetId="4" userName="Victoria Myer" r:id="rId57" minRId="391">
    <sheetIdMap count="3">
      <sheetId val="1"/>
      <sheetId val="2"/>
      <sheetId val="3"/>
    </sheetIdMap>
  </header>
  <header guid="{D8B17581-93DC-477B-95B7-C4D431142B79}" dateTime="2018-03-14T12:11:04" maxSheetId="4" userName="Victoria Myer" r:id="rId58" minRId="392">
    <sheetIdMap count="3">
      <sheetId val="1"/>
      <sheetId val="2"/>
      <sheetId val="3"/>
    </sheetIdMap>
  </header>
  <header guid="{D14E51AF-8760-40FA-869E-16C12051FD16}" dateTime="2018-03-14T14:25:44" maxSheetId="4" userName="Victoria Myer" r:id="rId59">
    <sheetIdMap count="3">
      <sheetId val="1"/>
      <sheetId val="2"/>
      <sheetId val="3"/>
    </sheetIdMap>
  </header>
  <header guid="{D13A33DC-2465-4A9F-84FF-D06052383689}" dateTime="2018-03-14T14:26:23" maxSheetId="4" userName="Victoria Myer" r:id="rId60">
    <sheetIdMap count="3">
      <sheetId val="1"/>
      <sheetId val="2"/>
      <sheetId val="3"/>
    </sheetIdMap>
  </header>
  <header guid="{172DCACB-A6C2-42C4-B907-34936420702D}" dateTime="2018-03-14T14:27:42" maxSheetId="4" userName="Victoria Myer" r:id="rId61" minRId="393" maxRId="400">
    <sheetIdMap count="3">
      <sheetId val="1"/>
      <sheetId val="2"/>
      <sheetId val="3"/>
    </sheetIdMap>
  </header>
  <header guid="{E65959D7-0790-4A4D-A41E-75F13A89D46F}" dateTime="2018-03-14T14:28:01" maxSheetId="4" userName="Victoria Myer" r:id="rId62" minRId="401" maxRId="402">
    <sheetIdMap count="3">
      <sheetId val="1"/>
      <sheetId val="2"/>
      <sheetId val="3"/>
    </sheetIdMap>
  </header>
  <header guid="{B63071DF-B85C-4E35-A660-124F90C4B884}" dateTime="2018-03-14T14:28:27" maxSheetId="4" userName="Victoria Myer" r:id="rId63" minRId="403">
    <sheetIdMap count="3">
      <sheetId val="1"/>
      <sheetId val="2"/>
      <sheetId val="3"/>
    </sheetIdMap>
  </header>
  <header guid="{069CD9F6-BC7C-4F0C-A73B-B3D0E4258CAF}" dateTime="2018-03-14T14:28:32" maxSheetId="4" userName="Victoria Myer" r:id="rId64" minRId="404">
    <sheetIdMap count="3">
      <sheetId val="1"/>
      <sheetId val="2"/>
      <sheetId val="3"/>
    </sheetIdMap>
  </header>
  <header guid="{42C13655-B437-41B4-B950-77A6B2826D0E}" dateTime="2018-03-14T14:37:17" maxSheetId="4" userName="Victoria Myer" r:id="rId65" minRId="405">
    <sheetIdMap count="3">
      <sheetId val="1"/>
      <sheetId val="2"/>
      <sheetId val="3"/>
    </sheetIdMap>
  </header>
  <header guid="{63BA5D07-BB47-448C-8E84-E210BFBABB32}" dateTime="2018-03-14T14:37:45" maxSheetId="4" userName="Victoria Myer" r:id="rId66">
    <sheetIdMap count="3">
      <sheetId val="1"/>
      <sheetId val="2"/>
      <sheetId val="3"/>
    </sheetIdMap>
  </header>
  <header guid="{78E84C2F-A7DE-4F2A-9A5E-B3A4F6867945}" dateTime="2018-03-14T14:43:21" maxSheetId="4" userName="Victoria Myer" r:id="rId67" minRId="406" maxRId="408">
    <sheetIdMap count="3">
      <sheetId val="1"/>
      <sheetId val="2"/>
      <sheetId val="3"/>
    </sheetIdMap>
  </header>
  <header guid="{3C266A07-F756-431B-AFB6-0898A42446E8}" dateTime="2018-03-14T17:31:07" maxSheetId="4" userName="Victoria Myer" r:id="rId68">
    <sheetIdMap count="3">
      <sheetId val="1"/>
      <sheetId val="2"/>
      <sheetId val="3"/>
    </sheetIdMap>
  </header>
  <header guid="{F23857E8-9670-445D-BAC7-4180AA9267A0}" dateTime="2018-03-14T17:32:38" maxSheetId="4" userName="Victoria Myer" r:id="rId69" minRId="409" maxRId="415">
    <sheetIdMap count="3">
      <sheetId val="1"/>
      <sheetId val="2"/>
      <sheetId val="3"/>
    </sheetIdMap>
  </header>
  <header guid="{76430A42-DB69-4079-BE65-6C6FFE8EEA8C}" dateTime="2018-03-20T11:52:16" maxSheetId="4" userName="Victoria Myer" r:id="rId70" minRId="416" maxRId="423">
    <sheetIdMap count="3">
      <sheetId val="1"/>
      <sheetId val="2"/>
      <sheetId val="3"/>
    </sheetIdMap>
  </header>
  <header guid="{F2D05AF4-707F-4D22-8102-0403881580D2}" dateTime="2018-03-20T11:52:27" maxSheetId="4" userName="Victoria Myer" r:id="rId71">
    <sheetIdMap count="3">
      <sheetId val="1"/>
      <sheetId val="2"/>
      <sheetId val="3"/>
    </sheetIdMap>
  </header>
  <header guid="{80F2FA8E-5633-45F3-B452-E07939B66605}" dateTime="2018-03-20T11:52:42" maxSheetId="4" userName="Victoria Myer" r:id="rId72" minRId="424">
    <sheetIdMap count="3">
      <sheetId val="1"/>
      <sheetId val="2"/>
      <sheetId val="3"/>
    </sheetIdMap>
  </header>
  <header guid="{EE45BAE3-B23A-4092-99CD-09446290BDDD}" dateTime="2018-03-20T14:20:08" maxSheetId="4" userName="Victoria Myer" r:id="rId73" minRId="425" maxRId="426">
    <sheetIdMap count="3">
      <sheetId val="1"/>
      <sheetId val="2"/>
      <sheetId val="3"/>
    </sheetIdMap>
  </header>
  <header guid="{286174AC-4A41-4F7C-B5C7-3FE174C44DF9}" dateTime="2018-03-20T14:22:12" maxSheetId="4" userName="Victoria Myer" r:id="rId74" minRId="427">
    <sheetIdMap count="3">
      <sheetId val="1"/>
      <sheetId val="2"/>
      <sheetId val="3"/>
    </sheetIdMap>
  </header>
  <header guid="{8B031299-4935-4DA5-B3DB-3BF6581D4480}" dateTime="2018-03-22T08:40:31" maxSheetId="4" userName="Victoria Myer" r:id="rId75" minRId="428" maxRId="434">
    <sheetIdMap count="3">
      <sheetId val="1"/>
      <sheetId val="2"/>
      <sheetId val="3"/>
    </sheetIdMap>
  </header>
  <header guid="{9CE6E400-9CC3-4906-9A0C-62A9641244A3}" dateTime="2018-03-22T08:41:05" maxSheetId="4" userName="Victoria Myer" r:id="rId76" minRId="435" maxRId="436">
    <sheetIdMap count="3">
      <sheetId val="1"/>
      <sheetId val="2"/>
      <sheetId val="3"/>
    </sheetIdMap>
  </header>
  <header guid="{D8B088F4-5DF0-4762-AF64-B289F2398763}" dateTime="2018-03-22T14:12:56" maxSheetId="4" userName="Victoria Myer" r:id="rId77" minRId="437" maxRId="456">
    <sheetIdMap count="3">
      <sheetId val="1"/>
      <sheetId val="2"/>
      <sheetId val="3"/>
    </sheetIdMap>
  </header>
  <header guid="{1193A199-7F20-4D24-892D-D3AB3AD1A2F7}" dateTime="2018-03-22T14:13:27" maxSheetId="4" userName="Victoria Myer" r:id="rId78" minRId="457">
    <sheetIdMap count="3">
      <sheetId val="1"/>
      <sheetId val="2"/>
      <sheetId val="3"/>
    </sheetIdMap>
  </header>
  <header guid="{15307171-432D-46CD-8AB8-6CFB221573FD}" dateTime="2018-03-22T14:19:10" maxSheetId="5" userName="Victoria Myer" r:id="rId79" minRId="458">
    <sheetIdMap count="4">
      <sheetId val="1"/>
      <sheetId val="2"/>
      <sheetId val="3"/>
      <sheetId val="4"/>
    </sheetIdMap>
  </header>
  <header guid="{4775AF46-BBE9-4286-B753-E2183DDE85D4}" dateTime="2018-03-22T15:41:52" maxSheetId="5" userName="Victoria Myer" r:id="rId80" minRId="459">
    <sheetIdMap count="4">
      <sheetId val="1"/>
      <sheetId val="2"/>
      <sheetId val="3"/>
      <sheetId val="4"/>
    </sheetIdMap>
  </header>
  <header guid="{AC20B55E-B49F-4968-800C-2EC504A36073}" dateTime="2018-03-22T16:33:24" maxSheetId="5" userName="Victoria Myer" r:id="rId81" minRId="460">
    <sheetIdMap count="4">
      <sheetId val="1"/>
      <sheetId val="2"/>
      <sheetId val="3"/>
      <sheetId val="4"/>
    </sheetIdMap>
  </header>
  <header guid="{2F23827D-19DA-4E04-A30C-EC4CC600D79E}" dateTime="2018-03-22T17:08:09" maxSheetId="5" userName="Victoria Myer" r:id="rId82" minRId="461">
    <sheetIdMap count="4">
      <sheetId val="1"/>
      <sheetId val="2"/>
      <sheetId val="3"/>
      <sheetId val="4"/>
    </sheetIdMap>
  </header>
  <header guid="{F6F04D49-7BB3-46CC-AC77-7D8635321F60}" dateTime="2018-03-23T08:58:51" maxSheetId="5" userName="Victoria Myer" r:id="rId83" minRId="462">
    <sheetIdMap count="4">
      <sheetId val="1"/>
      <sheetId val="2"/>
      <sheetId val="3"/>
      <sheetId val="4"/>
    </sheetIdMap>
  </header>
  <header guid="{415A3A25-908C-4A56-A3E7-EB457850B0E3}" dateTime="2018-03-23T09:06:50" maxSheetId="5" userName="Victoria Myer" r:id="rId84" minRId="463">
    <sheetIdMap count="4">
      <sheetId val="1"/>
      <sheetId val="2"/>
      <sheetId val="3"/>
      <sheetId val="4"/>
    </sheetIdMap>
  </header>
  <header guid="{FB143EAD-A614-4FA0-8DF8-E661C74D5964}" dateTime="2018-03-23T09:53:31" maxSheetId="5" userName="Victoria Myer" r:id="rId85" minRId="464">
    <sheetIdMap count="4">
      <sheetId val="1"/>
      <sheetId val="2"/>
      <sheetId val="3"/>
      <sheetId val="4"/>
    </sheetIdMap>
  </header>
  <header guid="{634375B0-B5BC-40AB-A9C0-EFA5195B10E6}" dateTime="2018-03-23T12:23:27" maxSheetId="5" userName="Victoria Myer" r:id="rId86" minRId="465">
    <sheetIdMap count="4">
      <sheetId val="1"/>
      <sheetId val="2"/>
      <sheetId val="3"/>
      <sheetId val="4"/>
    </sheetIdMap>
  </header>
  <header guid="{F822CA85-3FCE-403F-A923-A576391C6907}" dateTime="2018-03-26T14:23:01" maxSheetId="5" userName="Victoria Myer" r:id="rId87" minRId="466" maxRId="468">
    <sheetIdMap count="4">
      <sheetId val="1"/>
      <sheetId val="2"/>
      <sheetId val="3"/>
      <sheetId val="4"/>
    </sheetIdMap>
  </header>
  <header guid="{A9E1312B-EC23-4737-A4A2-9E8780FC6B74}" dateTime="2018-03-27T11:45:48" maxSheetId="5" userName="Victoria Myer" r:id="rId88" minRId="469">
    <sheetIdMap count="4">
      <sheetId val="1"/>
      <sheetId val="2"/>
      <sheetId val="3"/>
      <sheetId val="4"/>
    </sheetIdMap>
  </header>
  <header guid="{E8BF48E8-2082-4472-9DA7-CC1A3D8E3877}" dateTime="2018-03-27T16:33:28" maxSheetId="5" userName="Victoria Myer" r:id="rId89" minRId="470">
    <sheetIdMap count="4">
      <sheetId val="1"/>
      <sheetId val="2"/>
      <sheetId val="3"/>
      <sheetId val="4"/>
    </sheetIdMap>
  </header>
</headers>
</file>

<file path=xl/revisions/revisionLog1.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fmt sheetId="3" xfDxf="1" sqref="E3" start="0" length="0">
    <dxf>
      <border outline="0">
        <left style="thin">
          <color indexed="64"/>
        </left>
        <right style="thin">
          <color indexed="64"/>
        </right>
        <top style="thin">
          <color indexed="64"/>
        </top>
        <bottom style="thin">
          <color indexed="64"/>
        </bottom>
      </border>
    </dxf>
  </rfmt>
  <rfmt sheetId="3" sqref="E3">
    <dxf>
      <alignment wrapText="1" readingOrder="0"/>
    </dxf>
  </rfmt>
  <rcc rId="469" sId="3">
    <nc r="E3" t="inlineStr">
      <is>
        <t>Yes we can work with foreign students that have no social security number.  They will be charge a higher deposit.  </t>
      </is>
    </nc>
  </rcc>
</revisions>
</file>

<file path=xl/revisions/revisionLog2.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rc rId="470" sId="3" ref="A7:XFD7" action="deleteRow">
    <rfmt sheetId="3" xfDxf="1" sqref="A7:XFD7" start="0" length="0"/>
    <rcc rId="0" sId="3" dxf="1">
      <nc r="A7" t="inlineStr">
        <is>
          <t>Cameron Cove</t>
        </is>
      </nc>
      <ndxf>
        <border outline="0">
          <left style="thin">
            <color indexed="64"/>
          </left>
          <right style="thin">
            <color indexed="64"/>
          </right>
          <top style="thin">
            <color indexed="64"/>
          </top>
          <bottom style="thin">
            <color indexed="64"/>
          </bottom>
        </border>
      </ndxf>
    </rcc>
    <rcc rId="0" sId="3" dxf="1">
      <nc r="B7" t="inlineStr">
        <is>
          <t>cameroncove.com</t>
        </is>
      </nc>
      <ndxf>
        <border outline="0">
          <left style="thin">
            <color indexed="64"/>
          </left>
          <right style="thin">
            <color indexed="64"/>
          </right>
          <top style="thin">
            <color indexed="64"/>
          </top>
          <bottom style="thin">
            <color indexed="64"/>
          </bottom>
        </border>
      </ndxf>
    </rcc>
    <rcc rId="0" sId="3" dxf="1">
      <nc r="C7" t="inlineStr">
        <is>
          <t>954-475-3133</t>
        </is>
      </nc>
      <ndxf>
        <border outline="0">
          <left style="thin">
            <color indexed="64"/>
          </left>
          <right style="thin">
            <color indexed="64"/>
          </right>
          <top style="thin">
            <color indexed="64"/>
          </top>
          <bottom style="thin">
            <color indexed="64"/>
          </bottom>
        </border>
      </ndxf>
    </rcc>
    <rcc rId="0" sId="3" dxf="1">
      <nc r="D7" t="inlineStr">
        <is>
          <t>Erin Gelsomino</t>
        </is>
      </nc>
      <ndxf>
        <border outline="0">
          <left style="thin">
            <color indexed="64"/>
          </left>
          <right style="thin">
            <color indexed="64"/>
          </right>
          <top style="thin">
            <color indexed="64"/>
          </top>
          <bottom style="thin">
            <color indexed="64"/>
          </bottom>
        </border>
      </ndxf>
    </rcc>
    <rfmt sheetId="3" sqref="E7" start="0" length="0">
      <dxf>
        <alignment vertical="top" wrapText="1" readingOrder="0"/>
        <border outline="0">
          <left style="thin">
            <color indexed="64"/>
          </left>
          <right style="thin">
            <color indexed="64"/>
          </right>
          <top style="thin">
            <color indexed="64"/>
          </top>
          <bottom style="thin">
            <color indexed="64"/>
          </bottom>
        </border>
      </dxf>
    </rfmt>
  </rrc>
</revisions>
</file>

<file path=xl/revisions/revisionLog6.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55" sId="3">
    <oc r="G4" t="inlineStr">
      <is>
        <t>Waived Application Fee</t>
      </is>
    </oc>
    <nc r="G4" t="inlineStr">
      <is>
        <t>Waived Application and Admin Fee, $200 off first month's rent</t>
      </is>
    </nc>
  </rcc>
</revisions>
</file>

<file path=xl/revisions/revisionLog7.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56" sId="3">
    <oc r="G5" t="inlineStr">
      <is>
        <t>Waived Administrative Fee</t>
      </is>
    </oc>
    <nc r="G5" t="inlineStr">
      <is>
        <t>Waived Application and Admin Fee, $200 off first month's rent</t>
      </is>
    </nc>
  </rcc>
  <rcc rId="57" sId="3">
    <oc r="E6" t="inlineStr">
      <is>
        <t>Kat Gaal</t>
      </is>
    </oc>
    <nc r="E6" t="inlineStr">
      <is>
        <t>Amanda Gonzalez</t>
      </is>
    </nc>
  </rcc>
  <rcv guid="{60C3DF00-DD8C-43DC-8D32-DCC157590CE7}" action="delete"/>
  <rcv guid="{60C3DF00-DD8C-43DC-8D32-DCC157590CE7}" action="add"/>
</revisions>
</file>

<file path=xl/revisions/revisionLog8.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58" sId="3">
    <oc r="G6" t="inlineStr">
      <is>
        <t>1/2 Off Application and Adminstrative Fee</t>
      </is>
    </oc>
    <nc r="G6" t="inlineStr">
      <is>
        <t>1/2 Off Application Fee and Adminstrative Fee, $200 off first month's rent</t>
      </is>
    </nc>
  </rcc>
  <rcc rId="59" sId="3">
    <oc r="G3" t="inlineStr">
      <is>
        <t>Waived Application and Admin Fee, 1/2 deposit based on credit score</t>
      </is>
    </oc>
    <nc r="G3" t="inlineStr">
      <is>
        <t>Waived Application and Admin Fee, 1/2 off deposit based on credit score</t>
      </is>
    </nc>
  </rcc>
  <rcc rId="60" sId="3">
    <oc r="G7" t="inlineStr">
      <is>
        <t>Waived Application and Admin Fee</t>
      </is>
    </oc>
    <nc r="G7" t="inlineStr">
      <is>
        <t>Waived Application Fee and Admin Fee</t>
      </is>
    </nc>
  </rcc>
  <rcv guid="{60C3DF00-DD8C-43DC-8D32-DCC157590CE7}" action="delete"/>
  <rcv guid="{60C3DF00-DD8C-43DC-8D32-DCC157590CE7}" action="add"/>
</revisions>
</file>

<file path=xl/revisions/revisionLog9.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rc rId="61" sId="1" ref="A1:A1048576" action="deleteCol">
    <rfmt sheetId="1" xfDxf="1" sqref="A1:A1048576" start="0" length="0"/>
    <rcc rId="0" sId="1" dxf="1">
      <nc r="A1" t="inlineStr">
        <is>
          <t>Name</t>
        </is>
      </nc>
      <ndxf>
        <font>
          <b/>
          <sz val="11"/>
          <color theme="1"/>
          <name val="Calibri"/>
          <scheme val="minor"/>
        </font>
        <alignment vertical="center" readingOrder="0"/>
        <border outline="0">
          <left style="thin">
            <color indexed="64"/>
          </left>
          <right style="thin">
            <color indexed="64"/>
          </right>
          <top style="thin">
            <color indexed="64"/>
          </top>
          <bottom style="thin">
            <color indexed="64"/>
          </bottom>
        </border>
      </ndxf>
    </rcc>
    <rcc rId="0" sId="1" dxf="1">
      <nc r="A2" t="inlineStr">
        <is>
          <t>33 West</t>
        </is>
      </nc>
      <ndxf>
        <border outline="0">
          <left style="thin">
            <color indexed="64"/>
          </left>
          <right style="thin">
            <color indexed="64"/>
          </right>
          <top style="thin">
            <color indexed="64"/>
          </top>
          <bottom style="thin">
            <color indexed="64"/>
          </bottom>
        </border>
      </ndxf>
    </rcc>
    <rcc rId="0" sId="1" dxf="1">
      <nc r="A3" t="inlineStr">
        <is>
          <t>Axis at One Pine</t>
        </is>
      </nc>
      <ndxf>
        <border outline="0">
          <left style="thin">
            <color indexed="64"/>
          </left>
          <right style="thin">
            <color indexed="64"/>
          </right>
          <top style="thin">
            <color indexed="64"/>
          </top>
          <bottom style="thin">
            <color indexed="64"/>
          </bottom>
        </border>
      </ndxf>
    </rcc>
    <rcc rId="0" sId="1" dxf="1">
      <nc r="A4" t="inlineStr">
        <is>
          <t>Cameron Cove</t>
        </is>
      </nc>
      <ndxf>
        <border outline="0">
          <left style="thin">
            <color indexed="64"/>
          </left>
          <right style="thin">
            <color indexed="64"/>
          </right>
          <top style="thin">
            <color indexed="64"/>
          </top>
          <bottom style="thin">
            <color indexed="64"/>
          </bottom>
        </border>
      </ndxf>
    </rcc>
    <rcc rId="0" sId="1" dxf="1">
      <nc r="A5" t="inlineStr">
        <is>
          <t>Centro</t>
        </is>
      </nc>
      <ndxf>
        <border outline="0">
          <left style="thin">
            <color indexed="64"/>
          </left>
          <right style="thin">
            <color indexed="64"/>
          </right>
          <top style="thin">
            <color indexed="64"/>
          </top>
          <bottom style="thin">
            <color indexed="64"/>
          </bottom>
        </border>
      </ndxf>
    </rcc>
    <rcc rId="0" sId="1" dxf="1">
      <nc r="A6" t="inlineStr">
        <is>
          <t>College Square Apartments</t>
        </is>
      </nc>
      <ndxf>
        <border outline="0">
          <left style="thin">
            <color indexed="64"/>
          </left>
          <right style="thin">
            <color indexed="64"/>
          </right>
          <top style="thin">
            <color indexed="64"/>
          </top>
          <bottom style="thin">
            <color indexed="64"/>
          </bottom>
        </border>
      </ndxf>
    </rcc>
    <rcc rId="0" sId="1" dxf="1">
      <nc r="A7" t="inlineStr">
        <is>
          <t>Conquistador Apartments</t>
        </is>
      </nc>
      <ndxf>
        <border outline="0">
          <left style="thin">
            <color indexed="64"/>
          </left>
          <right style="thin">
            <color indexed="64"/>
          </right>
          <top style="thin">
            <color indexed="64"/>
          </top>
          <bottom style="thin">
            <color indexed="64"/>
          </bottom>
        </border>
      </ndxf>
    </rcc>
    <rcc rId="0" sId="1" dxf="1">
      <nc r="A8" t="inlineStr">
        <is>
          <t>Emerald Place</t>
        </is>
      </nc>
      <ndxf>
        <border outline="0">
          <left style="thin">
            <color indexed="64"/>
          </left>
          <right style="thin">
            <color indexed="64"/>
          </right>
          <top style="thin">
            <color indexed="64"/>
          </top>
          <bottom style="thin">
            <color indexed="64"/>
          </bottom>
        </border>
      </ndxf>
    </rcc>
    <rcc rId="0" sId="1" dxf="1">
      <nc r="A9" t="inlineStr">
        <is>
          <t>Gatehouse on the Green</t>
        </is>
      </nc>
      <ndxf>
        <border outline="0">
          <left style="thin">
            <color indexed="64"/>
          </left>
          <right style="thin">
            <color indexed="64"/>
          </right>
          <top style="thin">
            <color indexed="64"/>
          </top>
          <bottom style="thin">
            <color indexed="64"/>
          </bottom>
        </border>
      </ndxf>
    </rcc>
    <rcc rId="0" sId="1" dxf="1">
      <nc r="A10" t="inlineStr">
        <is>
          <t>Greystar</t>
        </is>
      </nc>
      <ndxf>
        <border outline="0">
          <left style="thin">
            <color indexed="64"/>
          </left>
          <right style="thin">
            <color indexed="64"/>
          </right>
          <top style="thin">
            <color indexed="64"/>
          </top>
          <bottom style="thin">
            <color indexed="64"/>
          </bottom>
        </border>
      </ndxf>
    </rcc>
    <rcc rId="0" sId="1" dxf="1">
      <nc r="A11" t="inlineStr">
        <is>
          <t>Grove East in Plantation</t>
        </is>
      </nc>
      <ndxf>
        <border outline="0">
          <left style="thin">
            <color indexed="64"/>
          </left>
          <right style="thin">
            <color indexed="64"/>
          </right>
          <top style="thin">
            <color indexed="64"/>
          </top>
          <bottom style="thin">
            <color indexed="64"/>
          </bottom>
        </border>
      </ndxf>
    </rcc>
    <rcc rId="0" sId="1" dxf="1">
      <nc r="A12" t="inlineStr">
        <is>
          <t>Jacaranda Club Apartments</t>
        </is>
      </nc>
      <ndxf>
        <border outline="0">
          <left style="thin">
            <color indexed="64"/>
          </left>
          <right style="thin">
            <color indexed="64"/>
          </right>
          <top style="thin">
            <color indexed="64"/>
          </top>
          <bottom style="thin">
            <color indexed="64"/>
          </bottom>
        </border>
      </ndxf>
    </rcc>
    <rcc rId="0" sId="1" dxf="1">
      <nc r="A13" t="inlineStr">
        <is>
          <t>Las Olas by the River</t>
        </is>
      </nc>
      <ndxf>
        <border outline="0">
          <left style="thin">
            <color indexed="64"/>
          </left>
          <right style="thin">
            <color indexed="64"/>
          </right>
          <top style="thin">
            <color indexed="64"/>
          </top>
          <bottom style="thin">
            <color indexed="64"/>
          </bottom>
        </border>
      </ndxf>
    </rcc>
    <rcc rId="0" sId="1" dxf="1">
      <nc r="A14" t="inlineStr">
        <is>
          <t>Los Prados</t>
        </is>
      </nc>
      <ndxf>
        <border outline="0">
          <left style="thin">
            <color indexed="64"/>
          </left>
          <right style="thin">
            <color indexed="64"/>
          </right>
          <top style="thin">
            <color indexed="64"/>
          </top>
          <bottom style="thin">
            <color indexed="64"/>
          </bottom>
        </border>
      </ndxf>
    </rcc>
    <rcc rId="0" sId="1" dxf="1">
      <nc r="A15" t="inlineStr">
        <is>
          <t>Mar Lago Village</t>
        </is>
      </nc>
      <ndxf>
        <border outline="0">
          <left style="thin">
            <color indexed="64"/>
          </left>
          <right style="thin">
            <color indexed="64"/>
          </right>
          <top style="thin">
            <color indexed="64"/>
          </top>
          <bottom style="thin">
            <color indexed="64"/>
          </bottom>
        </border>
      </ndxf>
    </rcc>
    <rcc rId="0" sId="1" dxf="1">
      <nc r="A16" t="inlineStr">
        <is>
          <t>Midtown 24</t>
        </is>
      </nc>
      <ndxf>
        <border outline="0">
          <left style="thin">
            <color indexed="64"/>
          </left>
          <right style="thin">
            <color indexed="64"/>
          </right>
          <top style="thin">
            <color indexed="64"/>
          </top>
          <bottom style="thin">
            <color indexed="64"/>
          </bottom>
        </border>
      </ndxf>
    </rcc>
    <rcc rId="0" sId="1" dxf="1">
      <nc r="A17" t="inlineStr">
        <is>
          <t>New River Cove</t>
        </is>
      </nc>
      <ndxf>
        <border outline="0">
          <left style="thin">
            <color indexed="64"/>
          </left>
          <right style="thin">
            <color indexed="64"/>
          </right>
          <top style="thin">
            <color indexed="64"/>
          </top>
          <bottom style="thin">
            <color indexed="64"/>
          </bottom>
        </border>
      </ndxf>
    </rcc>
    <rcc rId="0" sId="1" dxf="1">
      <nc r="A18" t="inlineStr">
        <is>
          <t>Nexus Sawgrass</t>
        </is>
      </nc>
      <ndxf>
        <border outline="0">
          <left style="thin">
            <color indexed="64"/>
          </left>
          <right style="thin">
            <color indexed="64"/>
          </right>
          <top style="thin">
            <color indexed="64"/>
          </top>
          <bottom style="thin">
            <color indexed="64"/>
          </bottom>
        </border>
      </ndxf>
    </rcc>
    <rcc rId="0" sId="1" dxf="1">
      <nc r="A19" t="inlineStr">
        <is>
          <t>Palm Trace Landing</t>
        </is>
      </nc>
      <ndxf>
        <border outline="0">
          <left style="thin">
            <color indexed="64"/>
          </left>
          <right style="thin">
            <color indexed="64"/>
          </right>
          <top style="thin">
            <color indexed="64"/>
          </top>
          <bottom style="thin">
            <color indexed="64"/>
          </bottom>
        </border>
      </ndxf>
    </rcc>
    <rcc rId="0" sId="1" dxf="1">
      <nc r="A20" t="inlineStr">
        <is>
          <t>Parc 3400</t>
        </is>
      </nc>
      <ndxf>
        <border outline="0">
          <left style="thin">
            <color indexed="64"/>
          </left>
          <right style="thin">
            <color indexed="64"/>
          </right>
          <top style="thin">
            <color indexed="64"/>
          </top>
          <bottom style="thin">
            <color indexed="64"/>
          </bottom>
        </border>
      </ndxf>
    </rcc>
    <rcc rId="0" sId="1" dxf="1">
      <nc r="A21" t="inlineStr">
        <is>
          <t>Plantation Colony</t>
        </is>
      </nc>
      <ndxf>
        <border outline="0">
          <left style="thin">
            <color indexed="64"/>
          </left>
          <right style="thin">
            <color indexed="64"/>
          </right>
          <top style="thin">
            <color indexed="64"/>
          </top>
          <bottom style="thin">
            <color indexed="64"/>
          </bottom>
        </border>
      </ndxf>
    </rcc>
    <rcc rId="0" sId="1" dxf="1">
      <nc r="A22" t="inlineStr">
        <is>
          <t>Shalimar at Davie</t>
        </is>
      </nc>
      <ndxf>
        <border outline="0">
          <left style="thin">
            <color indexed="64"/>
          </left>
          <right style="thin">
            <color indexed="64"/>
          </right>
          <top style="thin">
            <color indexed="64"/>
          </top>
          <bottom style="thin">
            <color indexed="64"/>
          </bottom>
        </border>
      </ndxf>
    </rcc>
    <rcc rId="0" sId="1" dxf="1">
      <nc r="A23" t="inlineStr">
        <is>
          <t>Sheridan Lake Club</t>
        </is>
      </nc>
      <ndxf>
        <border outline="0">
          <left style="thin">
            <color indexed="64"/>
          </left>
          <right style="thin">
            <color indexed="64"/>
          </right>
          <top style="thin">
            <color indexed="64"/>
          </top>
          <bottom style="thin">
            <color indexed="64"/>
          </bottom>
        </border>
      </ndxf>
    </rcc>
    <rcc rId="0" sId="1" dxf="1">
      <nc r="A24" t="inlineStr">
        <is>
          <t>Sheridan Ocean Club</t>
        </is>
      </nc>
      <ndxf>
        <border outline="0">
          <left style="thin">
            <color indexed="64"/>
          </left>
          <right style="thin">
            <color indexed="64"/>
          </right>
          <top style="thin">
            <color indexed="64"/>
          </top>
          <bottom style="thin">
            <color indexed="64"/>
          </bottom>
        </border>
      </ndxf>
    </rcc>
    <rcc rId="0" sId="1" dxf="1">
      <nc r="A25" t="inlineStr">
        <is>
          <t>Siena Apartments</t>
        </is>
      </nc>
      <ndxf>
        <border outline="0">
          <left style="thin">
            <color indexed="64"/>
          </left>
          <right style="thin">
            <color indexed="64"/>
          </right>
          <top style="thin">
            <color indexed="64"/>
          </top>
          <bottom style="thin">
            <color indexed="64"/>
          </bottom>
        </border>
      </ndxf>
    </rcc>
    <rcc rId="0" sId="1" dxf="1">
      <nc r="A26" t="inlineStr">
        <is>
          <t>Solero at Plantation</t>
        </is>
      </nc>
      <ndxf>
        <border outline="0">
          <left style="thin">
            <color indexed="64"/>
          </left>
          <right style="thin">
            <color indexed="64"/>
          </right>
          <top style="thin">
            <color indexed="64"/>
          </top>
          <bottom style="thin">
            <color indexed="64"/>
          </bottom>
        </border>
      </ndxf>
    </rcc>
    <rcc rId="0" sId="1" dxf="1">
      <nc r="A27" t="inlineStr">
        <is>
          <t>Solle Davie</t>
        </is>
      </nc>
      <ndxf>
        <border outline="0">
          <left style="thin">
            <color indexed="64"/>
          </left>
          <right style="thin">
            <color indexed="64"/>
          </right>
          <top style="thin">
            <color indexed="64"/>
          </top>
          <bottom style="thin">
            <color indexed="64"/>
          </bottom>
        </border>
      </ndxf>
    </rcc>
    <rcc rId="0" sId="1" dxf="1">
      <nc r="A28" t="inlineStr">
        <is>
          <t>St. Tropez</t>
        </is>
      </nc>
      <ndxf>
        <border outline="0">
          <left style="thin">
            <color indexed="64"/>
          </left>
          <right style="thin">
            <color indexed="64"/>
          </right>
          <top style="thin">
            <color indexed="64"/>
          </top>
          <bottom style="thin">
            <color indexed="64"/>
          </bottom>
        </border>
      </ndxf>
    </rcc>
    <rcc rId="0" sId="1" dxf="1">
      <nc r="A29" t="inlineStr">
        <is>
          <t>The Falls at Marina Bay</t>
        </is>
      </nc>
      <ndxf>
        <border outline="0">
          <left style="thin">
            <color indexed="64"/>
          </left>
          <right style="thin">
            <color indexed="64"/>
          </right>
          <top style="thin">
            <color indexed="64"/>
          </top>
          <bottom style="thin">
            <color indexed="64"/>
          </bottom>
        </border>
      </ndxf>
    </rcc>
    <rcc rId="0" sId="1" dxf="1">
      <nc r="A30" t="inlineStr">
        <is>
          <t>The Gardens at Nova</t>
        </is>
      </nc>
      <ndxf>
        <fill>
          <patternFill patternType="solid">
            <bgColor theme="7"/>
          </patternFill>
        </fill>
        <border outline="0">
          <left style="thin">
            <color indexed="64"/>
          </left>
          <right style="thin">
            <color indexed="64"/>
          </right>
          <top style="thin">
            <color indexed="64"/>
          </top>
          <bottom style="thin">
            <color indexed="64"/>
          </bottom>
        </border>
      </ndxf>
    </rcc>
    <rcc rId="0" sId="1" dxf="1">
      <nc r="A31" t="inlineStr">
        <is>
          <t>The Gardens at Stirling</t>
        </is>
      </nc>
      <ndxf>
        <fill>
          <patternFill patternType="solid">
            <bgColor theme="7"/>
          </patternFill>
        </fill>
        <border outline="0">
          <left style="thin">
            <color indexed="64"/>
          </left>
          <right style="thin">
            <color indexed="64"/>
          </right>
          <top style="thin">
            <color indexed="64"/>
          </top>
          <bottom style="thin">
            <color indexed="64"/>
          </bottom>
        </border>
      </ndxf>
    </rcc>
    <rcc rId="0" sId="1" dxf="1">
      <nc r="A32" t="inlineStr">
        <is>
          <t>The Laurels at Jacaranda</t>
        </is>
      </nc>
      <ndxf>
        <border outline="0">
          <left style="thin">
            <color indexed="64"/>
          </left>
          <right style="thin">
            <color indexed="64"/>
          </right>
          <top style="thin">
            <color indexed="64"/>
          </top>
          <bottom style="thin">
            <color indexed="64"/>
          </bottom>
        </border>
      </ndxf>
    </rcc>
    <rcc rId="0" sId="1" dxf="1">
      <nc r="A33" t="inlineStr">
        <is>
          <t>The Palms</t>
        </is>
      </nc>
      <ndxf>
        <border outline="0">
          <left style="thin">
            <color indexed="64"/>
          </left>
          <right style="thin">
            <color indexed="64"/>
          </right>
          <top style="thin">
            <color indexed="64"/>
          </top>
          <bottom style="thin">
            <color indexed="64"/>
          </bottom>
        </border>
      </ndxf>
    </rcc>
    <rcc rId="0" sId="1" dxf="1">
      <nc r="A34" t="inlineStr">
        <is>
          <t>The Terraces Jacaranda</t>
        </is>
      </nc>
      <ndxf>
        <border outline="0">
          <left style="thin">
            <color indexed="64"/>
          </left>
          <right style="thin">
            <color indexed="64"/>
          </right>
          <top style="thin">
            <color indexed="64"/>
          </top>
          <bottom style="thin">
            <color indexed="64"/>
          </bottom>
        </border>
      </ndxf>
    </rcc>
    <rcc rId="0" sId="1" dxf="1">
      <nc r="A35" t="inlineStr">
        <is>
          <t>The Waves</t>
        </is>
      </nc>
      <ndxf>
        <border outline="0">
          <left style="thin">
            <color indexed="64"/>
          </left>
          <right style="thin">
            <color indexed="64"/>
          </right>
          <top style="thin">
            <color indexed="64"/>
          </top>
          <bottom style="thin">
            <color indexed="64"/>
          </bottom>
        </border>
      </ndxf>
    </rcc>
    <rcc rId="0" sId="1" dxf="1">
      <nc r="A36" t="inlineStr">
        <is>
          <t>Tuscan</t>
        </is>
      </nc>
      <ndxf>
        <fill>
          <patternFill patternType="solid">
            <bgColor theme="7"/>
          </patternFill>
        </fill>
        <border outline="0">
          <left style="thin">
            <color indexed="64"/>
          </left>
          <right style="thin">
            <color indexed="64"/>
          </right>
          <top style="thin">
            <color indexed="64"/>
          </top>
          <bottom style="thin">
            <color indexed="64"/>
          </bottom>
        </border>
      </ndxf>
    </rcc>
    <rcc rId="0" sId="1" dxf="1">
      <nc r="A37" t="inlineStr">
        <is>
          <t>Waterford Park</t>
        </is>
      </nc>
      <ndxf>
        <border outline="0">
          <left style="thin">
            <color indexed="64"/>
          </left>
          <right style="thin">
            <color indexed="64"/>
          </right>
          <top style="thin">
            <color indexed="64"/>
          </top>
          <bottom style="thin">
            <color indexed="64"/>
          </bottom>
        </border>
      </ndxf>
    </rcc>
    <rcc rId="0" sId="1" dxf="1">
      <nc r="A38" t="inlineStr">
        <is>
          <t>Weston Place</t>
        </is>
      </nc>
      <ndxf>
        <border outline="0">
          <left style="thin">
            <color indexed="64"/>
          </left>
          <right style="thin">
            <color indexed="64"/>
          </right>
          <top style="thin">
            <color indexed="64"/>
          </top>
          <bottom style="thin">
            <color indexed="64"/>
          </bottom>
        </border>
      </ndxf>
    </rcc>
  </rrc>
  <rrc rId="62" sId="1" ref="A1:A1048576" action="deleteCol">
    <rfmt sheetId="1" xfDxf="1" sqref="A1:A1048576" start="0" length="0"/>
    <rcc rId="0" sId="1" dxf="1">
      <nc r="A1" t="inlineStr">
        <is>
          <t xml:space="preserve"> Website </t>
        </is>
      </nc>
      <ndxf>
        <font>
          <b/>
          <sz val="11"/>
          <color theme="1"/>
          <name val="Calibri"/>
          <scheme val="minor"/>
        </font>
        <alignment vertical="center" readingOrder="0"/>
        <border outline="0">
          <left style="thin">
            <color indexed="64"/>
          </left>
          <right style="thin">
            <color indexed="64"/>
          </right>
          <top style="thin">
            <color indexed="64"/>
          </top>
          <bottom style="thin">
            <color indexed="64"/>
          </bottom>
        </border>
      </ndxf>
    </rcc>
    <rcc rId="0" sId="1" s="1" dxf="1">
      <nc r="A2"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3"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4"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5"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dxf="1">
      <nc r="A6" t="inlineStr">
        <is>
          <t>NONE</t>
        </is>
      </nc>
      <ndxf>
        <border outline="0">
          <left style="thin">
            <color indexed="64"/>
          </left>
          <right style="thin">
            <color indexed="64"/>
          </right>
          <top style="thin">
            <color indexed="64"/>
          </top>
          <bottom style="thin">
            <color indexed="64"/>
          </bottom>
        </border>
      </ndxf>
    </rcc>
    <rcc rId="0" sId="1" dxf="1">
      <nc r="A7" t="inlineStr">
        <is>
          <t>NONE</t>
        </is>
      </nc>
      <ndxf>
        <border outline="0">
          <left style="thin">
            <color indexed="64"/>
          </left>
          <right style="thin">
            <color indexed="64"/>
          </right>
          <top style="thin">
            <color indexed="64"/>
          </top>
          <bottom style="thin">
            <color indexed="64"/>
          </bottom>
        </border>
      </ndxf>
    </rcc>
    <rcc rId="0" sId="1" s="1" dxf="1">
      <nc r="A8"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9"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10"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11"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12"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13"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14"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15"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16"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17"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18"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19"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20"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21"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22"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23"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24"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25"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26"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27"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28"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29"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dxf="1">
      <nc r="A30" t="inlineStr">
        <is>
          <t>Website</t>
        </is>
      </nc>
      <ndxf>
        <fill>
          <patternFill patternType="solid">
            <bgColor theme="7"/>
          </patternFill>
        </fill>
        <border outline="0">
          <left style="thin">
            <color indexed="64"/>
          </left>
          <right style="thin">
            <color indexed="64"/>
          </right>
          <top style="thin">
            <color indexed="64"/>
          </top>
          <bottom style="thin">
            <color indexed="64"/>
          </bottom>
        </border>
      </ndxf>
    </rcc>
    <rcc rId="0" sId="1" dxf="1">
      <nc r="A31" t="inlineStr">
        <is>
          <t>Website</t>
        </is>
      </nc>
      <ndxf>
        <fill>
          <patternFill patternType="solid">
            <bgColor theme="7"/>
          </patternFill>
        </fill>
        <border outline="0">
          <left style="thin">
            <color indexed="64"/>
          </left>
          <right style="thin">
            <color indexed="64"/>
          </right>
          <top style="thin">
            <color indexed="64"/>
          </top>
          <bottom style="thin">
            <color indexed="64"/>
          </bottom>
        </border>
      </ndxf>
    </rcc>
    <rcc rId="0" sId="1" s="1" dxf="1">
      <nc r="A32"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33"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34"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35"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dxf="1">
      <nc r="A36" t="inlineStr">
        <is>
          <t>Website</t>
        </is>
      </nc>
      <ndxf>
        <fill>
          <patternFill patternType="solid">
            <bgColor theme="7"/>
          </patternFill>
        </fill>
        <border outline="0">
          <left style="thin">
            <color indexed="64"/>
          </left>
          <right style="thin">
            <color indexed="64"/>
          </right>
          <top style="thin">
            <color indexed="64"/>
          </top>
          <bottom style="thin">
            <color indexed="64"/>
          </bottom>
        </border>
      </ndxf>
    </rcc>
    <rcc rId="0" sId="1" s="1" dxf="1">
      <nc r="A37"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38"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rc>
  <rrc rId="63" sId="1" ref="A1:A1048576" action="deleteCol">
    <rfmt sheetId="1" xfDxf="1" sqref="A1:A1048576" start="0" length="0"/>
    <rcc rId="0" sId="1" dxf="1">
      <nc r="A1" t="inlineStr">
        <is>
          <t>Email</t>
        </is>
      </nc>
      <ndxf>
        <font>
          <b/>
          <sz val="11"/>
          <color theme="1"/>
          <name val="Calibri"/>
          <scheme val="minor"/>
        </font>
        <alignment vertical="center" readingOrder="0"/>
        <border outline="0">
          <left style="thin">
            <color indexed="64"/>
          </left>
          <right style="thin">
            <color indexed="64"/>
          </right>
          <top style="thin">
            <color indexed="64"/>
          </top>
          <bottom style="thin">
            <color indexed="64"/>
          </bottom>
        </border>
      </ndxf>
    </rcc>
    <rcc rId="0" sId="1" s="1" dxf="1">
      <nc r="A2" t="inlineStr">
        <is>
          <t>Contact Sheet</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3" t="inlineStr">
        <is>
          <t>Contact Sheet</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4" t="inlineStr">
        <is>
          <t>Contact Sheet</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5" t="inlineStr">
        <is>
          <t>Contact Sheet</t>
        </is>
      </nc>
      <ndxf>
        <font>
          <u/>
          <sz val="11"/>
          <color theme="10"/>
          <name val="Calibri"/>
          <scheme val="minor"/>
        </font>
        <border outline="0">
          <left style="thin">
            <color indexed="64"/>
          </left>
          <right style="thin">
            <color indexed="64"/>
          </right>
          <top style="thin">
            <color indexed="64"/>
          </top>
          <bottom style="thin">
            <color indexed="64"/>
          </bottom>
        </border>
      </ndxf>
    </rcc>
    <rcc rId="0" sId="1" dxf="1">
      <nc r="A6" t="inlineStr">
        <is>
          <t>Contact Sheet</t>
        </is>
      </nc>
      <ndxf>
        <border outline="0">
          <left style="thin">
            <color indexed="64"/>
          </left>
          <right style="thin">
            <color indexed="64"/>
          </right>
          <top style="thin">
            <color indexed="64"/>
          </top>
          <bottom style="thin">
            <color indexed="64"/>
          </bottom>
        </border>
      </ndxf>
    </rcc>
    <rcc rId="0" sId="1" dxf="1">
      <nc r="A7" t="inlineStr">
        <is>
          <t>Contact Sheet</t>
        </is>
      </nc>
      <ndxf>
        <border outline="0">
          <left style="thin">
            <color indexed="64"/>
          </left>
          <right style="thin">
            <color indexed="64"/>
          </right>
          <top style="thin">
            <color indexed="64"/>
          </top>
          <bottom style="thin">
            <color indexed="64"/>
          </bottom>
        </border>
      </ndxf>
    </rcc>
    <rcc rId="0" sId="1" s="1" dxf="1">
      <nc r="A8" t="inlineStr">
        <is>
          <t>Contact Sheet</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9" t="inlineStr">
        <is>
          <t>Contact Sheet</t>
        </is>
      </nc>
      <ndxf>
        <font>
          <u/>
          <sz val="11"/>
          <color theme="10"/>
          <name val="Calibri"/>
          <scheme val="minor"/>
        </font>
        <border outline="0">
          <left style="thin">
            <color indexed="64"/>
          </left>
          <right style="thin">
            <color indexed="64"/>
          </right>
          <top style="thin">
            <color indexed="64"/>
          </top>
          <bottom style="thin">
            <color indexed="64"/>
          </bottom>
        </border>
      </ndxf>
    </rcc>
    <rcc rId="0" sId="1" dxf="1">
      <nc r="A10" t="inlineStr">
        <is>
          <t>N/A</t>
        </is>
      </nc>
      <ndxf>
        <border outline="0">
          <left style="thin">
            <color indexed="64"/>
          </left>
          <right style="thin">
            <color indexed="64"/>
          </right>
          <top style="thin">
            <color indexed="64"/>
          </top>
          <bottom style="thin">
            <color indexed="64"/>
          </bottom>
        </border>
      </ndxf>
    </rcc>
    <rcc rId="0" sId="1" s="1" dxf="1">
      <nc r="A11" t="inlineStr">
        <is>
          <t>Contact Sheet</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12" t="inlineStr">
        <is>
          <t>jacapts1@gmail.com</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13" t="inlineStr">
        <is>
          <t>john@dangelorealty.com</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14" t="inlineStr">
        <is>
          <t>Contact Sheet</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15" t="inlineStr">
        <is>
          <t>Contact Sheet</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16" t="inlineStr">
        <is>
          <t>Contact Sheet</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17" t="inlineStr">
        <is>
          <t>Contact Sheet</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18" t="inlineStr">
        <is>
          <t>Contact Sheet</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19" t="inlineStr">
        <is>
          <t>Contact Sheet</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20" t="inlineStr">
        <is>
          <t>Contact Sheet</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21" t="inlineStr">
        <is>
          <t>Contact Sheet</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22" t="inlineStr">
        <is>
          <t>shalimarmgr@tmrealtyservices.com</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23" t="inlineStr">
        <is>
          <t>Contact Sheet</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24" t="inlineStr">
        <is>
          <t>Contact Sheet</t>
        </is>
      </nc>
      <ndxf>
        <font>
          <u/>
          <sz val="11"/>
          <color theme="10"/>
          <name val="Calibri"/>
          <scheme val="minor"/>
        </font>
        <border outline="0">
          <left style="thin">
            <color indexed="64"/>
          </left>
          <right style="thin">
            <color indexed="64"/>
          </right>
          <top style="thin">
            <color indexed="64"/>
          </top>
          <bottom style="thin">
            <color indexed="64"/>
          </bottom>
        </border>
      </ndxf>
    </rcc>
    <rcc rId="0" sId="1" dxf="1">
      <nc r="A25" t="inlineStr">
        <is>
          <t>N/A</t>
        </is>
      </nc>
      <ndxf>
        <border outline="0">
          <left style="thin">
            <color indexed="64"/>
          </left>
          <right style="thin">
            <color indexed="64"/>
          </right>
          <top style="thin">
            <color indexed="64"/>
          </top>
          <bottom style="thin">
            <color indexed="64"/>
          </bottom>
        </border>
      </ndxf>
    </rcc>
    <rcc rId="0" sId="1" s="1" dxf="1">
      <nc r="A26" t="inlineStr">
        <is>
          <t>solero-w@m.knck.io</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27" t="inlineStr">
        <is>
          <t>Contact Sheet</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28" t="inlineStr">
        <is>
          <t>Contact Sheet</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29" t="inlineStr">
        <is>
          <t>leasing@fallsatmarinabay.com</t>
        </is>
      </nc>
      <ndxf>
        <font>
          <u/>
          <sz val="11"/>
          <color theme="10"/>
          <name val="Calibri"/>
          <scheme val="minor"/>
        </font>
        <border outline="0">
          <left style="thin">
            <color indexed="64"/>
          </left>
          <right style="thin">
            <color indexed="64"/>
          </right>
          <top style="thin">
            <color indexed="64"/>
          </top>
          <bottom style="thin">
            <color indexed="64"/>
          </bottom>
        </border>
      </ndxf>
    </rcc>
    <rcc rId="0" sId="1" dxf="1">
      <nc r="A30" t="inlineStr">
        <is>
          <t>Contact Sheet</t>
        </is>
      </nc>
      <ndxf>
        <fill>
          <patternFill patternType="solid">
            <bgColor theme="7"/>
          </patternFill>
        </fill>
        <border outline="0">
          <left style="thin">
            <color indexed="64"/>
          </left>
          <right style="thin">
            <color indexed="64"/>
          </right>
          <top style="thin">
            <color indexed="64"/>
          </top>
          <bottom style="thin">
            <color indexed="64"/>
          </bottom>
        </border>
      </ndxf>
    </rcc>
    <rcc rId="0" sId="1" dxf="1">
      <nc r="A31" t="inlineStr">
        <is>
          <t>Contact Sheet</t>
        </is>
      </nc>
      <ndxf>
        <fill>
          <patternFill patternType="solid">
            <bgColor theme="7"/>
          </patternFill>
        </fill>
        <border outline="0">
          <left style="thin">
            <color indexed="64"/>
          </left>
          <right style="thin">
            <color indexed="64"/>
          </right>
          <top style="thin">
            <color indexed="64"/>
          </top>
          <bottom style="thin">
            <color indexed="64"/>
          </bottom>
        </border>
      </ndxf>
    </rcc>
    <rcc rId="0" sId="1" s="1" dxf="1">
      <nc r="A32" t="inlineStr">
        <is>
          <t>Contact Sheet</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33" t="inlineStr">
        <is>
          <t>Contact Sheet</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34" t="inlineStr">
        <is>
          <t>Contact Sheet</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35" t="inlineStr">
        <is>
          <t>Contact Sheet</t>
        </is>
      </nc>
      <ndxf>
        <font>
          <u/>
          <sz val="11"/>
          <color theme="10"/>
          <name val="Calibri"/>
          <scheme val="minor"/>
        </font>
        <border outline="0">
          <left style="thin">
            <color indexed="64"/>
          </left>
          <right style="thin">
            <color indexed="64"/>
          </right>
          <top style="thin">
            <color indexed="64"/>
          </top>
          <bottom style="thin">
            <color indexed="64"/>
          </bottom>
        </border>
      </ndxf>
    </rcc>
    <rcc rId="0" sId="1" dxf="1">
      <nc r="A36" t="inlineStr">
        <is>
          <t>Contact Sheet</t>
        </is>
      </nc>
      <ndxf>
        <fill>
          <patternFill patternType="solid">
            <bgColor theme="7"/>
          </patternFill>
        </fill>
        <border outline="0">
          <left style="thin">
            <color indexed="64"/>
          </left>
          <right style="thin">
            <color indexed="64"/>
          </right>
          <top style="thin">
            <color indexed="64"/>
          </top>
          <bottom style="thin">
            <color indexed="64"/>
          </bottom>
        </border>
      </ndxf>
    </rcc>
    <rcc rId="0" sId="1" s="1" dxf="1">
      <nc r="A37" t="inlineStr">
        <is>
          <t>Contact Sheet</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A38" t="inlineStr">
        <is>
          <t>Contact Sheet</t>
        </is>
      </nc>
      <ndxf>
        <font>
          <u/>
          <sz val="11"/>
          <color theme="10"/>
          <name val="Calibri"/>
          <scheme val="minor"/>
        </font>
        <border outline="0">
          <left style="thin">
            <color indexed="64"/>
          </left>
          <right style="thin">
            <color indexed="64"/>
          </right>
          <top style="thin">
            <color indexed="64"/>
          </top>
          <bottom style="thin">
            <color indexed="64"/>
          </bottom>
        </border>
      </ndxf>
    </rcc>
  </rrc>
  <rrc rId="64" sId="1" ref="A1:A1048576" action="deleteCol">
    <rfmt sheetId="1" xfDxf="1" sqref="A1:A1048576" start="0" length="0"/>
    <rcc rId="0" sId="1" dxf="1">
      <nc r="A1" t="inlineStr">
        <is>
          <t>Phone</t>
        </is>
      </nc>
      <ndxf>
        <font>
          <b/>
          <sz val="11"/>
          <color theme="1"/>
          <name val="Calibri"/>
          <scheme val="minor"/>
        </font>
        <alignment vertical="center" readingOrder="0"/>
        <border outline="0">
          <left style="thin">
            <color indexed="64"/>
          </left>
          <right style="thin">
            <color indexed="64"/>
          </right>
          <top style="thin">
            <color indexed="64"/>
          </top>
          <bottom style="thin">
            <color indexed="64"/>
          </bottom>
        </border>
      </ndxf>
    </rcc>
    <rcc rId="0" sId="1" dxf="1">
      <nc r="A2" t="inlineStr">
        <is>
          <t>855-965-1885</t>
        </is>
      </nc>
      <ndxf>
        <border outline="0">
          <left style="thin">
            <color indexed="64"/>
          </left>
          <right style="thin">
            <color indexed="64"/>
          </right>
          <top style="thin">
            <color indexed="64"/>
          </top>
          <bottom style="thin">
            <color indexed="64"/>
          </bottom>
        </border>
      </ndxf>
    </rcc>
    <rcc rId="0" sId="1" dxf="1">
      <nc r="A3" t="inlineStr">
        <is>
          <t>954-417-8880</t>
        </is>
      </nc>
      <ndxf>
        <border outline="0">
          <left style="thin">
            <color indexed="64"/>
          </left>
          <right style="thin">
            <color indexed="64"/>
          </right>
          <top style="thin">
            <color indexed="64"/>
          </top>
          <bottom style="thin">
            <color indexed="64"/>
          </bottom>
        </border>
      </ndxf>
    </rcc>
    <rcc rId="0" sId="1" dxf="1">
      <nc r="A4" t="inlineStr">
        <is>
          <t>844-470-8647</t>
        </is>
      </nc>
      <ndxf>
        <border outline="0">
          <left style="thin">
            <color indexed="64"/>
          </left>
          <right style="thin">
            <color indexed="64"/>
          </right>
          <top style="thin">
            <color indexed="64"/>
          </top>
          <bottom style="thin">
            <color indexed="64"/>
          </bottom>
        </border>
      </ndxf>
    </rcc>
    <rcc rId="0" sId="1" dxf="1">
      <nc r="A5" t="inlineStr">
        <is>
          <t>855-245-6870</t>
        </is>
      </nc>
      <ndxf>
        <border outline="0">
          <left style="thin">
            <color indexed="64"/>
          </left>
          <right style="thin">
            <color indexed="64"/>
          </right>
          <top style="thin">
            <color indexed="64"/>
          </top>
          <bottom style="thin">
            <color indexed="64"/>
          </bottom>
        </border>
      </ndxf>
    </rcc>
    <rfmt sheetId="1" sqref="A6" start="0" length="0">
      <dxf>
        <border outline="0">
          <left style="thin">
            <color indexed="64"/>
          </left>
          <right style="thin">
            <color indexed="64"/>
          </right>
          <top style="thin">
            <color indexed="64"/>
          </top>
          <bottom style="thin">
            <color indexed="64"/>
          </bottom>
        </border>
      </dxf>
    </rfmt>
    <rfmt sheetId="1" sqref="A7" start="0" length="0">
      <dxf>
        <border outline="0">
          <left style="thin">
            <color indexed="64"/>
          </left>
          <right style="thin">
            <color indexed="64"/>
          </right>
          <top style="thin">
            <color indexed="64"/>
          </top>
          <bottom style="thin">
            <color indexed="64"/>
          </bottom>
        </border>
      </dxf>
    </rfmt>
    <rcc rId="0" sId="1" dxf="1">
      <nc r="A8" t="inlineStr">
        <is>
          <t>877-334-4151</t>
        </is>
      </nc>
      <ndxf>
        <border outline="0">
          <left style="thin">
            <color indexed="64"/>
          </left>
          <right style="thin">
            <color indexed="64"/>
          </right>
          <top style="thin">
            <color indexed="64"/>
          </top>
          <bottom style="thin">
            <color indexed="64"/>
          </bottom>
        </border>
      </ndxf>
    </rcc>
    <rcc rId="0" sId="1" dxf="1">
      <nc r="A9" t="inlineStr">
        <is>
          <t>866-620-7703</t>
        </is>
      </nc>
      <ndxf>
        <border outline="0">
          <left style="thin">
            <color indexed="64"/>
          </left>
          <right style="thin">
            <color indexed="64"/>
          </right>
          <top style="thin">
            <color indexed="64"/>
          </top>
          <bottom style="thin">
            <color indexed="64"/>
          </bottom>
        </border>
      </ndxf>
    </rcc>
    <rcc rId="0" sId="1" dxf="1">
      <nc r="A10" t="inlineStr">
        <is>
          <t>954-627-1673</t>
        </is>
      </nc>
      <ndxf>
        <border outline="0">
          <left style="thin">
            <color indexed="64"/>
          </left>
          <right style="thin">
            <color indexed="64"/>
          </right>
          <top style="thin">
            <color indexed="64"/>
          </top>
          <bottom style="thin">
            <color indexed="64"/>
          </bottom>
        </border>
      </ndxf>
    </rcc>
    <rcc rId="0" sId="1" dxf="1">
      <nc r="A11" t="inlineStr">
        <is>
          <t>954-400-0570</t>
        </is>
      </nc>
      <ndxf>
        <border outline="0">
          <left style="thin">
            <color indexed="64"/>
          </left>
          <right style="thin">
            <color indexed="64"/>
          </right>
          <top style="thin">
            <color indexed="64"/>
          </top>
          <bottom style="thin">
            <color indexed="64"/>
          </bottom>
        </border>
      </ndxf>
    </rcc>
    <rcc rId="0" sId="1" dxf="1">
      <nc r="A12" t="inlineStr">
        <is>
          <t>954-472-2704</t>
        </is>
      </nc>
      <ndxf>
        <border outline="0">
          <left style="thin">
            <color indexed="64"/>
          </left>
          <right style="thin">
            <color indexed="64"/>
          </right>
          <top style="thin">
            <color indexed="64"/>
          </top>
          <bottom style="thin">
            <color indexed="64"/>
          </bottom>
        </border>
      </ndxf>
    </rcc>
    <rcc rId="0" sId="1" dxf="1">
      <nc r="A13" t="inlineStr">
        <is>
          <t>954-463-9881</t>
        </is>
      </nc>
      <ndxf>
        <border outline="0">
          <left style="thin">
            <color indexed="64"/>
          </left>
          <right style="thin">
            <color indexed="64"/>
          </right>
          <top style="thin">
            <color indexed="64"/>
          </top>
          <bottom style="thin">
            <color indexed="64"/>
          </bottom>
        </border>
      </ndxf>
    </rcc>
    <rcc rId="0" sId="1" dxf="1">
      <nc r="A14" t="inlineStr">
        <is>
          <t>877-702-3714</t>
        </is>
      </nc>
      <ndxf>
        <border outline="0">
          <left style="thin">
            <color indexed="64"/>
          </left>
          <right style="thin">
            <color indexed="64"/>
          </right>
          <top style="thin">
            <color indexed="64"/>
          </top>
          <bottom style="thin">
            <color indexed="64"/>
          </bottom>
        </border>
      </ndxf>
    </rcc>
    <rcc rId="0" sId="1" dxf="1">
      <nc r="A15" t="inlineStr">
        <is>
          <t>877-681-5680</t>
        </is>
      </nc>
      <ndxf>
        <border outline="0">
          <left style="thin">
            <color indexed="64"/>
          </left>
          <right style="thin">
            <color indexed="64"/>
          </right>
          <top style="thin">
            <color indexed="64"/>
          </top>
          <bottom style="thin">
            <color indexed="64"/>
          </bottom>
        </border>
      </ndxf>
    </rcc>
    <rcc rId="0" sId="1" dxf="1">
      <nc r="A16" t="inlineStr">
        <is>
          <t>866-603-0080</t>
        </is>
      </nc>
      <ndxf>
        <border outline="0">
          <left style="thin">
            <color indexed="64"/>
          </left>
          <right style="thin">
            <color indexed="64"/>
          </right>
          <top style="thin">
            <color indexed="64"/>
          </top>
          <bottom style="thin">
            <color indexed="64"/>
          </bottom>
        </border>
      </ndxf>
    </rcc>
    <rcc rId="0" sId="1" dxf="1">
      <nc r="A17" t="inlineStr">
        <is>
          <t>866-692-1628</t>
        </is>
      </nc>
      <ndxf>
        <border outline="0">
          <left style="thin">
            <color indexed="64"/>
          </left>
          <right style="thin">
            <color indexed="64"/>
          </right>
          <top style="thin">
            <color indexed="64"/>
          </top>
          <bottom style="thin">
            <color indexed="64"/>
          </bottom>
        </border>
      </ndxf>
    </rcc>
    <rcc rId="0" sId="1" dxf="1">
      <nc r="A18" t="inlineStr">
        <is>
          <t>844-737-1655</t>
        </is>
      </nc>
      <ndxf>
        <border outline="0">
          <left style="thin">
            <color indexed="64"/>
          </left>
          <right style="thin">
            <color indexed="64"/>
          </right>
          <top style="thin">
            <color indexed="64"/>
          </top>
          <bottom style="thin">
            <color indexed="64"/>
          </bottom>
        </border>
      </ndxf>
    </rcc>
    <rcc rId="0" sId="1" dxf="1">
      <nc r="A19" t="inlineStr">
        <is>
          <t>866-694-3983</t>
        </is>
      </nc>
      <ndxf>
        <border outline="0">
          <left style="thin">
            <color indexed="64"/>
          </left>
          <right style="thin">
            <color indexed="64"/>
          </right>
          <top style="thin">
            <color indexed="64"/>
          </top>
          <bottom style="thin">
            <color indexed="64"/>
          </bottom>
        </border>
      </ndxf>
    </rcc>
    <rcc rId="0" sId="1" dxf="1">
      <nc r="A20" t="inlineStr">
        <is>
          <t>954-573-2004</t>
        </is>
      </nc>
      <ndxf>
        <border outline="0">
          <left style="thin">
            <color indexed="64"/>
          </left>
          <right style="thin">
            <color indexed="64"/>
          </right>
          <top style="thin">
            <color indexed="64"/>
          </top>
          <bottom style="thin">
            <color indexed="64"/>
          </bottom>
        </border>
      </ndxf>
    </rcc>
    <rcc rId="0" sId="1" dxf="1">
      <nc r="A21" t="inlineStr">
        <is>
          <t>855-661-3814</t>
        </is>
      </nc>
      <ndxf>
        <border outline="0">
          <left style="thin">
            <color indexed="64"/>
          </left>
          <right style="thin">
            <color indexed="64"/>
          </right>
          <top style="thin">
            <color indexed="64"/>
          </top>
          <bottom style="thin">
            <color indexed="64"/>
          </bottom>
        </border>
      </ndxf>
    </rcc>
    <rcc rId="0" sId="1" dxf="1">
      <nc r="A22" t="inlineStr">
        <is>
          <t>954-538-8101</t>
        </is>
      </nc>
      <ndxf>
        <border outline="0">
          <left style="thin">
            <color indexed="64"/>
          </left>
          <right style="thin">
            <color indexed="64"/>
          </right>
          <top style="thin">
            <color indexed="64"/>
          </top>
          <bottom style="thin">
            <color indexed="64"/>
          </bottom>
        </border>
      </ndxf>
    </rcc>
    <rcc rId="0" sId="1" dxf="1">
      <nc r="A23" t="inlineStr">
        <is>
          <t>866-697-1171</t>
        </is>
      </nc>
      <ndxf>
        <border outline="0">
          <left style="thin">
            <color indexed="64"/>
          </left>
          <right style="thin">
            <color indexed="64"/>
          </right>
          <top style="thin">
            <color indexed="64"/>
          </top>
          <bottom style="thin">
            <color indexed="64"/>
          </bottom>
        </border>
      </ndxf>
    </rcc>
    <rcc rId="0" sId="1" dxf="1">
      <nc r="A24" t="inlineStr">
        <is>
          <t>866-697-7613</t>
        </is>
      </nc>
      <ndxf>
        <border outline="0">
          <left style="thin">
            <color indexed="64"/>
          </left>
          <right style="thin">
            <color indexed="64"/>
          </right>
          <top style="thin">
            <color indexed="64"/>
          </top>
          <bottom style="thin">
            <color indexed="64"/>
          </bottom>
        </border>
      </ndxf>
    </rcc>
    <rcc rId="0" sId="1" dxf="1">
      <nc r="A25" t="inlineStr">
        <is>
          <t>954-715-4564</t>
        </is>
      </nc>
      <ndxf>
        <border outline="0">
          <left style="thin">
            <color indexed="64"/>
          </left>
          <right style="thin">
            <color indexed="64"/>
          </right>
          <top style="thin">
            <color indexed="64"/>
          </top>
          <bottom style="thin">
            <color indexed="64"/>
          </bottom>
        </border>
      </ndxf>
    </rcc>
    <rcc rId="0" sId="1" dxf="1">
      <nc r="A26" t="inlineStr">
        <is>
          <t>954-642-2588</t>
        </is>
      </nc>
      <ndxf>
        <border outline="0">
          <left style="thin">
            <color indexed="64"/>
          </left>
          <right style="thin">
            <color indexed="64"/>
          </right>
          <top style="thin">
            <color indexed="64"/>
          </top>
          <bottom style="thin">
            <color indexed="64"/>
          </bottom>
        </border>
      </ndxf>
    </rcc>
    <rcc rId="0" sId="1" dxf="1">
      <nc r="A27" t="inlineStr">
        <is>
          <t>954-866-8696</t>
        </is>
      </nc>
      <ndxf>
        <border outline="0">
          <left style="thin">
            <color indexed="64"/>
          </left>
          <right style="thin">
            <color indexed="64"/>
          </right>
          <top style="thin">
            <color indexed="64"/>
          </top>
          <bottom style="thin">
            <color indexed="64"/>
          </bottom>
        </border>
      </ndxf>
    </rcc>
    <rcc rId="0" sId="1" dxf="1">
      <nc r="A28" t="inlineStr">
        <is>
          <t>954-507-4648</t>
        </is>
      </nc>
      <ndxf>
        <border outline="0">
          <left style="thin">
            <color indexed="64"/>
          </left>
          <right style="thin">
            <color indexed="64"/>
          </right>
          <top style="thin">
            <color indexed="64"/>
          </top>
          <bottom style="thin">
            <color indexed="64"/>
          </bottom>
        </border>
      </ndxf>
    </rcc>
    <rcc rId="0" sId="1" dxf="1">
      <nc r="A29" t="inlineStr">
        <is>
          <t>866-550-2823</t>
        </is>
      </nc>
      <ndxf>
        <border outline="0">
          <left style="thin">
            <color indexed="64"/>
          </left>
          <right style="thin">
            <color indexed="64"/>
          </right>
          <top style="thin">
            <color indexed="64"/>
          </top>
          <bottom style="thin">
            <color indexed="64"/>
          </bottom>
        </border>
      </ndxf>
    </rcc>
    <rfmt sheetId="1" sqref="A30" start="0" length="0">
      <dxf>
        <fill>
          <patternFill patternType="solid">
            <bgColor theme="7"/>
          </patternFill>
        </fill>
        <border outline="0">
          <left style="thin">
            <color indexed="64"/>
          </left>
          <right style="thin">
            <color indexed="64"/>
          </right>
          <top style="thin">
            <color indexed="64"/>
          </top>
          <bottom style="thin">
            <color indexed="64"/>
          </bottom>
        </border>
      </dxf>
    </rfmt>
    <rfmt sheetId="1" sqref="A31" start="0" length="0">
      <dxf>
        <fill>
          <patternFill patternType="solid">
            <bgColor theme="7"/>
          </patternFill>
        </fill>
        <border outline="0">
          <left style="thin">
            <color indexed="64"/>
          </left>
          <right style="thin">
            <color indexed="64"/>
          </right>
          <top style="thin">
            <color indexed="64"/>
          </top>
          <bottom style="thin">
            <color indexed="64"/>
          </bottom>
        </border>
      </dxf>
    </rfmt>
    <rcc rId="0" sId="1" dxf="1">
      <nc r="A32" t="inlineStr">
        <is>
          <t>855-569-7744</t>
        </is>
      </nc>
      <ndxf>
        <border outline="0">
          <left style="thin">
            <color indexed="64"/>
          </left>
          <right style="thin">
            <color indexed="64"/>
          </right>
          <top style="thin">
            <color indexed="64"/>
          </top>
          <bottom style="thin">
            <color indexed="64"/>
          </bottom>
        </border>
      </ndxf>
    </rcc>
    <rcc rId="0" sId="1" dxf="1">
      <nc r="A33" t="inlineStr">
        <is>
          <t>844-704-9636</t>
        </is>
      </nc>
      <ndxf>
        <border outline="0">
          <left style="thin">
            <color indexed="64"/>
          </left>
          <right style="thin">
            <color indexed="64"/>
          </right>
          <top style="thin">
            <color indexed="64"/>
          </top>
          <bottom style="thin">
            <color indexed="64"/>
          </bottom>
        </border>
      </ndxf>
    </rcc>
    <rcc rId="0" sId="1" dxf="1">
      <nc r="A34" t="inlineStr">
        <is>
          <t>N/A</t>
        </is>
      </nc>
      <ndxf>
        <border outline="0">
          <left style="thin">
            <color indexed="64"/>
          </left>
          <right style="thin">
            <color indexed="64"/>
          </right>
          <top style="thin">
            <color indexed="64"/>
          </top>
          <bottom style="thin">
            <color indexed="64"/>
          </bottom>
        </border>
      </ndxf>
    </rcc>
    <rcc rId="0" sId="1" dxf="1">
      <nc r="A35" t="inlineStr">
        <is>
          <t>877-697-2030</t>
        </is>
      </nc>
      <ndxf>
        <border outline="0">
          <left style="thin">
            <color indexed="64"/>
          </left>
          <right style="thin">
            <color indexed="64"/>
          </right>
          <top style="thin">
            <color indexed="64"/>
          </top>
          <bottom style="thin">
            <color indexed="64"/>
          </bottom>
        </border>
      </ndxf>
    </rcc>
    <rfmt sheetId="1" sqref="A36" start="0" length="0">
      <dxf>
        <fill>
          <patternFill patternType="solid">
            <bgColor theme="7"/>
          </patternFill>
        </fill>
        <border outline="0">
          <left style="thin">
            <color indexed="64"/>
          </left>
          <right style="thin">
            <color indexed="64"/>
          </right>
          <top style="thin">
            <color indexed="64"/>
          </top>
          <bottom style="thin">
            <color indexed="64"/>
          </bottom>
        </border>
      </dxf>
    </rfmt>
    <rcc rId="0" sId="1" dxf="1">
      <nc r="A37" t="inlineStr">
        <is>
          <t>877-680-4480</t>
        </is>
      </nc>
      <ndxf>
        <border outline="0">
          <left style="thin">
            <color indexed="64"/>
          </left>
          <right style="thin">
            <color indexed="64"/>
          </right>
          <top style="thin">
            <color indexed="64"/>
          </top>
          <bottom style="thin">
            <color indexed="64"/>
          </bottom>
        </border>
      </ndxf>
    </rcc>
    <rcc rId="0" sId="1" dxf="1">
      <nc r="A38" t="inlineStr">
        <is>
          <t>954-389-1961</t>
        </is>
      </nc>
      <ndxf>
        <border outline="0">
          <left style="thin">
            <color indexed="64"/>
          </left>
          <right style="thin">
            <color indexed="64"/>
          </right>
          <top style="thin">
            <color indexed="64"/>
          </top>
          <bottom style="thin">
            <color indexed="64"/>
          </bottom>
        </border>
      </ndxf>
    </rcc>
  </rrc>
  <rrc rId="65" sId="1" ref="A1:A1048576" action="deleteCol">
    <rfmt sheetId="1" xfDxf="1" sqref="A1:A1048576" start="0" length="0"/>
    <rcc rId="0" sId="1" dxf="1">
      <nc r="A1" t="inlineStr">
        <is>
          <t>Contact Name</t>
        </is>
      </nc>
      <ndxf>
        <font>
          <b/>
          <sz val="11"/>
          <color theme="1"/>
          <name val="Calibri"/>
          <scheme val="minor"/>
        </font>
        <alignment vertical="center" readingOrder="0"/>
        <border outline="0">
          <left style="thin">
            <color indexed="64"/>
          </left>
          <right style="thin">
            <color indexed="64"/>
          </right>
          <top style="thin">
            <color indexed="64"/>
          </top>
          <bottom style="thin">
            <color indexed="64"/>
          </bottom>
        </border>
      </ndxf>
    </rcc>
    <rfmt sheetId="1" sqref="A2" start="0" length="0">
      <dxf>
        <border outline="0">
          <left style="thin">
            <color indexed="64"/>
          </left>
          <right style="thin">
            <color indexed="64"/>
          </right>
          <top style="thin">
            <color indexed="64"/>
          </top>
          <bottom style="thin">
            <color indexed="64"/>
          </bottom>
        </border>
      </dxf>
    </rfmt>
    <rfmt sheetId="1" sqref="A3" start="0" length="0">
      <dxf>
        <border outline="0">
          <left style="thin">
            <color indexed="64"/>
          </left>
          <right style="thin">
            <color indexed="64"/>
          </right>
          <top style="thin">
            <color indexed="64"/>
          </top>
          <bottom style="thin">
            <color indexed="64"/>
          </bottom>
        </border>
      </dxf>
    </rfmt>
    <rfmt sheetId="1" sqref="A4" start="0" length="0">
      <dxf>
        <border outline="0">
          <left style="thin">
            <color indexed="64"/>
          </left>
          <right style="thin">
            <color indexed="64"/>
          </right>
          <top style="thin">
            <color indexed="64"/>
          </top>
          <bottom style="thin">
            <color indexed="64"/>
          </bottom>
        </border>
      </dxf>
    </rfmt>
    <rfmt sheetId="1" sqref="A5" start="0" length="0">
      <dxf>
        <border outline="0">
          <left style="thin">
            <color indexed="64"/>
          </left>
          <right style="thin">
            <color indexed="64"/>
          </right>
          <top style="thin">
            <color indexed="64"/>
          </top>
          <bottom style="thin">
            <color indexed="64"/>
          </bottom>
        </border>
      </dxf>
    </rfmt>
    <rfmt sheetId="1" sqref="A6" start="0" length="0">
      <dxf>
        <border outline="0">
          <left style="thin">
            <color indexed="64"/>
          </left>
          <right style="thin">
            <color indexed="64"/>
          </right>
          <top style="thin">
            <color indexed="64"/>
          </top>
          <bottom style="thin">
            <color indexed="64"/>
          </bottom>
        </border>
      </dxf>
    </rfmt>
    <rfmt sheetId="1" sqref="A7" start="0" length="0">
      <dxf>
        <border outline="0">
          <left style="thin">
            <color indexed="64"/>
          </left>
          <right style="thin">
            <color indexed="64"/>
          </right>
          <top style="thin">
            <color indexed="64"/>
          </top>
          <bottom style="thin">
            <color indexed="64"/>
          </bottom>
        </border>
      </dxf>
    </rfmt>
    <rfmt sheetId="1" sqref="A8" start="0" length="0">
      <dxf>
        <border outline="0">
          <left style="thin">
            <color indexed="64"/>
          </left>
          <right style="thin">
            <color indexed="64"/>
          </right>
          <top style="thin">
            <color indexed="64"/>
          </top>
          <bottom style="thin">
            <color indexed="64"/>
          </bottom>
        </border>
      </dxf>
    </rfmt>
    <rfmt sheetId="1" sqref="A9" start="0" length="0">
      <dxf>
        <border outline="0">
          <left style="thin">
            <color indexed="64"/>
          </left>
          <right style="thin">
            <color indexed="64"/>
          </right>
          <top style="thin">
            <color indexed="64"/>
          </top>
          <bottom style="thin">
            <color indexed="64"/>
          </bottom>
        </border>
      </dxf>
    </rfmt>
    <rfmt sheetId="1" sqref="A10" start="0" length="0">
      <dxf>
        <border outline="0">
          <left style="thin">
            <color indexed="64"/>
          </left>
          <right style="thin">
            <color indexed="64"/>
          </right>
          <top style="thin">
            <color indexed="64"/>
          </top>
          <bottom style="thin">
            <color indexed="64"/>
          </bottom>
        </border>
      </dxf>
    </rfmt>
    <rfmt sheetId="1" sqref="A11" start="0" length="0">
      <dxf>
        <border outline="0">
          <left style="thin">
            <color indexed="64"/>
          </left>
          <right style="thin">
            <color indexed="64"/>
          </right>
          <top style="thin">
            <color indexed="64"/>
          </top>
          <bottom style="thin">
            <color indexed="64"/>
          </bottom>
        </border>
      </dxf>
    </rfmt>
    <rfmt sheetId="1" sqref="A12" start="0" length="0">
      <dxf>
        <border outline="0">
          <left style="thin">
            <color indexed="64"/>
          </left>
          <right style="thin">
            <color indexed="64"/>
          </right>
          <top style="thin">
            <color indexed="64"/>
          </top>
          <bottom style="thin">
            <color indexed="64"/>
          </bottom>
        </border>
      </dxf>
    </rfmt>
    <rfmt sheetId="1" sqref="A13" start="0" length="0">
      <dxf>
        <border outline="0">
          <left style="thin">
            <color indexed="64"/>
          </left>
          <right style="thin">
            <color indexed="64"/>
          </right>
          <top style="thin">
            <color indexed="64"/>
          </top>
          <bottom style="thin">
            <color indexed="64"/>
          </bottom>
        </border>
      </dxf>
    </rfmt>
    <rfmt sheetId="1" sqref="A14" start="0" length="0">
      <dxf>
        <border outline="0">
          <left style="thin">
            <color indexed="64"/>
          </left>
          <right style="thin">
            <color indexed="64"/>
          </right>
          <top style="thin">
            <color indexed="64"/>
          </top>
          <bottom style="thin">
            <color indexed="64"/>
          </bottom>
        </border>
      </dxf>
    </rfmt>
    <rfmt sheetId="1" sqref="A15" start="0" length="0">
      <dxf>
        <border outline="0">
          <left style="thin">
            <color indexed="64"/>
          </left>
          <right style="thin">
            <color indexed="64"/>
          </right>
          <top style="thin">
            <color indexed="64"/>
          </top>
          <bottom style="thin">
            <color indexed="64"/>
          </bottom>
        </border>
      </dxf>
    </rfmt>
    <rfmt sheetId="1" sqref="A16" start="0" length="0">
      <dxf>
        <border outline="0">
          <left style="thin">
            <color indexed="64"/>
          </left>
          <right style="thin">
            <color indexed="64"/>
          </right>
          <top style="thin">
            <color indexed="64"/>
          </top>
          <bottom style="thin">
            <color indexed="64"/>
          </bottom>
        </border>
      </dxf>
    </rfmt>
    <rfmt sheetId="1" sqref="A17" start="0" length="0">
      <dxf>
        <border outline="0">
          <left style="thin">
            <color indexed="64"/>
          </left>
          <right style="thin">
            <color indexed="64"/>
          </right>
          <top style="thin">
            <color indexed="64"/>
          </top>
          <bottom style="thin">
            <color indexed="64"/>
          </bottom>
        </border>
      </dxf>
    </rfmt>
    <rfmt sheetId="1" sqref="A18" start="0" length="0">
      <dxf>
        <border outline="0">
          <left style="thin">
            <color indexed="64"/>
          </left>
          <right style="thin">
            <color indexed="64"/>
          </right>
          <top style="thin">
            <color indexed="64"/>
          </top>
          <bottom style="thin">
            <color indexed="64"/>
          </bottom>
        </border>
      </dxf>
    </rfmt>
    <rfmt sheetId="1" sqref="A19" start="0" length="0">
      <dxf>
        <border outline="0">
          <left style="thin">
            <color indexed="64"/>
          </left>
          <right style="thin">
            <color indexed="64"/>
          </right>
          <top style="thin">
            <color indexed="64"/>
          </top>
          <bottom style="thin">
            <color indexed="64"/>
          </bottom>
        </border>
      </dxf>
    </rfmt>
    <rcc rId="0" sId="1" dxf="1">
      <nc r="A20" t="inlineStr">
        <is>
          <t>Fallon Preston</t>
        </is>
      </nc>
      <ndxf>
        <border outline="0">
          <left style="thin">
            <color indexed="64"/>
          </left>
          <right style="thin">
            <color indexed="64"/>
          </right>
          <top style="thin">
            <color indexed="64"/>
          </top>
          <bottom style="thin">
            <color indexed="64"/>
          </bottom>
        </border>
      </ndxf>
    </rcc>
    <rfmt sheetId="1" sqref="A21" start="0" length="0">
      <dxf>
        <border outline="0">
          <left style="thin">
            <color indexed="64"/>
          </left>
          <right style="thin">
            <color indexed="64"/>
          </right>
          <top style="thin">
            <color indexed="64"/>
          </top>
          <bottom style="thin">
            <color indexed="64"/>
          </bottom>
        </border>
      </dxf>
    </rfmt>
    <rcc rId="0" sId="1" dxf="1">
      <nc r="A22" t="inlineStr">
        <is>
          <t>Nicole Chiong</t>
        </is>
      </nc>
      <ndxf>
        <border outline="0">
          <left style="thin">
            <color indexed="64"/>
          </left>
          <right style="thin">
            <color indexed="64"/>
          </right>
          <top style="thin">
            <color indexed="64"/>
          </top>
          <bottom style="thin">
            <color indexed="64"/>
          </bottom>
        </border>
      </ndxf>
    </rcc>
    <rfmt sheetId="1" sqref="A23" start="0" length="0">
      <dxf>
        <border outline="0">
          <left style="thin">
            <color indexed="64"/>
          </left>
          <right style="thin">
            <color indexed="64"/>
          </right>
          <top style="thin">
            <color indexed="64"/>
          </top>
          <bottom style="thin">
            <color indexed="64"/>
          </bottom>
        </border>
      </dxf>
    </rfmt>
    <rfmt sheetId="1" sqref="A24" start="0" length="0">
      <dxf>
        <border outline="0">
          <left style="thin">
            <color indexed="64"/>
          </left>
          <right style="thin">
            <color indexed="64"/>
          </right>
          <top style="thin">
            <color indexed="64"/>
          </top>
          <bottom style="thin">
            <color indexed="64"/>
          </bottom>
        </border>
      </dxf>
    </rfmt>
    <rfmt sheetId="1" sqref="A25" start="0" length="0">
      <dxf>
        <border outline="0">
          <left style="thin">
            <color indexed="64"/>
          </left>
          <right style="thin">
            <color indexed="64"/>
          </right>
          <top style="thin">
            <color indexed="64"/>
          </top>
          <bottom style="thin">
            <color indexed="64"/>
          </bottom>
        </border>
      </dxf>
    </rfmt>
    <rfmt sheetId="1" sqref="A26" start="0" length="0">
      <dxf>
        <border outline="0">
          <left style="thin">
            <color indexed="64"/>
          </left>
          <right style="thin">
            <color indexed="64"/>
          </right>
          <top style="thin">
            <color indexed="64"/>
          </top>
          <bottom style="thin">
            <color indexed="64"/>
          </bottom>
        </border>
      </dxf>
    </rfmt>
    <rfmt sheetId="1" sqref="A27" start="0" length="0">
      <dxf>
        <border outline="0">
          <left style="thin">
            <color indexed="64"/>
          </left>
          <right style="thin">
            <color indexed="64"/>
          </right>
          <top style="thin">
            <color indexed="64"/>
          </top>
          <bottom style="thin">
            <color indexed="64"/>
          </bottom>
        </border>
      </dxf>
    </rfmt>
    <rfmt sheetId="1" sqref="A28" start="0" length="0">
      <dxf>
        <border outline="0">
          <left style="thin">
            <color indexed="64"/>
          </left>
          <right style="thin">
            <color indexed="64"/>
          </right>
          <top style="thin">
            <color indexed="64"/>
          </top>
          <bottom style="thin">
            <color indexed="64"/>
          </bottom>
        </border>
      </dxf>
    </rfmt>
    <rfmt sheetId="1" sqref="A29" start="0" length="0">
      <dxf>
        <border outline="0">
          <left style="thin">
            <color indexed="64"/>
          </left>
          <right style="thin">
            <color indexed="64"/>
          </right>
          <top style="thin">
            <color indexed="64"/>
          </top>
          <bottom style="thin">
            <color indexed="64"/>
          </bottom>
        </border>
      </dxf>
    </rfmt>
    <rfmt sheetId="1" sqref="A30" start="0" length="0">
      <dxf>
        <fill>
          <patternFill patternType="solid">
            <bgColor theme="7"/>
          </patternFill>
        </fill>
        <border outline="0">
          <left style="thin">
            <color indexed="64"/>
          </left>
          <right style="thin">
            <color indexed="64"/>
          </right>
          <top style="thin">
            <color indexed="64"/>
          </top>
          <bottom style="thin">
            <color indexed="64"/>
          </bottom>
        </border>
      </dxf>
    </rfmt>
    <rfmt sheetId="1" sqref="A31" start="0" length="0">
      <dxf>
        <fill>
          <patternFill patternType="solid">
            <bgColor theme="7"/>
          </patternFill>
        </fill>
        <border outline="0">
          <left style="thin">
            <color indexed="64"/>
          </left>
          <right style="thin">
            <color indexed="64"/>
          </right>
          <top style="thin">
            <color indexed="64"/>
          </top>
          <bottom style="thin">
            <color indexed="64"/>
          </bottom>
        </border>
      </dxf>
    </rfmt>
    <rfmt sheetId="1" sqref="A32" start="0" length="0">
      <dxf>
        <border outline="0">
          <left style="thin">
            <color indexed="64"/>
          </left>
          <right style="thin">
            <color indexed="64"/>
          </right>
          <top style="thin">
            <color indexed="64"/>
          </top>
          <bottom style="thin">
            <color indexed="64"/>
          </bottom>
        </border>
      </dxf>
    </rfmt>
    <rfmt sheetId="1" sqref="A33" start="0" length="0">
      <dxf>
        <border outline="0">
          <left style="thin">
            <color indexed="64"/>
          </left>
          <right style="thin">
            <color indexed="64"/>
          </right>
          <top style="thin">
            <color indexed="64"/>
          </top>
          <bottom style="thin">
            <color indexed="64"/>
          </bottom>
        </border>
      </dxf>
    </rfmt>
    <rfmt sheetId="1" sqref="A34" start="0" length="0">
      <dxf>
        <border outline="0">
          <left style="thin">
            <color indexed="64"/>
          </left>
          <right style="thin">
            <color indexed="64"/>
          </right>
          <top style="thin">
            <color indexed="64"/>
          </top>
          <bottom style="thin">
            <color indexed="64"/>
          </bottom>
        </border>
      </dxf>
    </rfmt>
    <rfmt sheetId="1" sqref="A35" start="0" length="0">
      <dxf>
        <border outline="0">
          <left style="thin">
            <color indexed="64"/>
          </left>
          <right style="thin">
            <color indexed="64"/>
          </right>
          <top style="thin">
            <color indexed="64"/>
          </top>
          <bottom style="thin">
            <color indexed="64"/>
          </bottom>
        </border>
      </dxf>
    </rfmt>
    <rfmt sheetId="1" sqref="A36" start="0" length="0">
      <dxf>
        <fill>
          <patternFill patternType="solid">
            <bgColor theme="7"/>
          </patternFill>
        </fill>
        <border outline="0">
          <left style="thin">
            <color indexed="64"/>
          </left>
          <right style="thin">
            <color indexed="64"/>
          </right>
          <top style="thin">
            <color indexed="64"/>
          </top>
          <bottom style="thin">
            <color indexed="64"/>
          </bottom>
        </border>
      </dxf>
    </rfmt>
    <rfmt sheetId="1" sqref="A37" start="0" length="0">
      <dxf>
        <border outline="0">
          <left style="thin">
            <color indexed="64"/>
          </left>
          <right style="thin">
            <color indexed="64"/>
          </right>
          <top style="thin">
            <color indexed="64"/>
          </top>
          <bottom style="thin">
            <color indexed="64"/>
          </bottom>
        </border>
      </dxf>
    </rfmt>
    <rfmt sheetId="1" sqref="A38" start="0" length="0">
      <dxf>
        <border outline="0">
          <left style="thin">
            <color indexed="64"/>
          </left>
          <right style="thin">
            <color indexed="64"/>
          </right>
          <top style="thin">
            <color indexed="64"/>
          </top>
          <bottom style="thin">
            <color indexed="64"/>
          </bottom>
        </border>
      </dxf>
    </rfmt>
  </rrc>
  <rrc rId="66" sId="1" ref="A1:A1048576" action="deleteCol">
    <rfmt sheetId="1" xfDxf="1" sqref="A1:A1048576" start="0" length="0"/>
    <rcc rId="0" sId="1" dxf="1">
      <nc r="A1" t="inlineStr">
        <is>
          <t>Parent Company</t>
        </is>
      </nc>
      <ndxf>
        <font>
          <b/>
          <sz val="11"/>
          <color theme="1"/>
          <name val="Calibri"/>
          <scheme val="minor"/>
        </font>
        <alignment vertical="center" readingOrder="0"/>
        <border outline="0">
          <left style="thin">
            <color indexed="64"/>
          </left>
          <right style="thin">
            <color indexed="64"/>
          </right>
          <top style="thin">
            <color indexed="64"/>
          </top>
          <bottom style="thin">
            <color indexed="64"/>
          </bottom>
        </border>
      </ndxf>
    </rcc>
    <rcc rId="0" sId="1" dxf="1">
      <nc r="A2" t="inlineStr">
        <is>
          <t>Greystar</t>
        </is>
      </nc>
      <ndxf>
        <border outline="0">
          <left style="thin">
            <color indexed="64"/>
          </left>
          <right style="thin">
            <color indexed="64"/>
          </right>
          <top style="thin">
            <color indexed="64"/>
          </top>
          <bottom style="thin">
            <color indexed="64"/>
          </bottom>
        </border>
      </ndxf>
    </rcc>
    <rfmt sheetId="1" sqref="A3" start="0" length="0">
      <dxf>
        <border outline="0">
          <left style="thin">
            <color indexed="64"/>
          </left>
          <right style="thin">
            <color indexed="64"/>
          </right>
          <top style="thin">
            <color indexed="64"/>
          </top>
          <bottom style="thin">
            <color indexed="64"/>
          </bottom>
        </border>
      </dxf>
    </rfmt>
    <rcc rId="0" sId="1" dxf="1">
      <nc r="A4" t="inlineStr">
        <is>
          <t>ZRS</t>
        </is>
      </nc>
      <ndxf>
        <border outline="0">
          <left style="thin">
            <color indexed="64"/>
          </left>
          <right style="thin">
            <color indexed="64"/>
          </right>
          <top style="thin">
            <color indexed="64"/>
          </top>
          <bottom style="thin">
            <color indexed="64"/>
          </bottom>
        </border>
      </ndxf>
    </rcc>
    <rcc rId="0" sId="1" dxf="1">
      <nc r="A5" t="inlineStr">
        <is>
          <t>Greystar</t>
        </is>
      </nc>
      <ndxf>
        <border outline="0">
          <left style="thin">
            <color indexed="64"/>
          </left>
          <right style="thin">
            <color indexed="64"/>
          </right>
          <top style="thin">
            <color indexed="64"/>
          </top>
          <bottom style="thin">
            <color indexed="64"/>
          </bottom>
        </border>
      </ndxf>
    </rcc>
    <rfmt sheetId="1" sqref="A6" start="0" length="0">
      <dxf>
        <border outline="0">
          <left style="thin">
            <color indexed="64"/>
          </left>
          <right style="thin">
            <color indexed="64"/>
          </right>
          <top style="thin">
            <color indexed="64"/>
          </top>
          <bottom style="thin">
            <color indexed="64"/>
          </bottom>
        </border>
      </dxf>
    </rfmt>
    <rfmt sheetId="1" sqref="A7" start="0" length="0">
      <dxf>
        <border outline="0">
          <left style="thin">
            <color indexed="64"/>
          </left>
          <right style="thin">
            <color indexed="64"/>
          </right>
          <top style="thin">
            <color indexed="64"/>
          </top>
          <bottom style="thin">
            <color indexed="64"/>
          </bottom>
        </border>
      </dxf>
    </rfmt>
    <rcc rId="0" sId="1" dxf="1">
      <nc r="A8" t="inlineStr">
        <is>
          <t>Monument</t>
        </is>
      </nc>
      <ndxf>
        <border outline="0">
          <left style="thin">
            <color indexed="64"/>
          </left>
          <right style="thin">
            <color indexed="64"/>
          </right>
          <top style="thin">
            <color indexed="64"/>
          </top>
          <bottom style="thin">
            <color indexed="64"/>
          </bottom>
        </border>
      </ndxf>
    </rcc>
    <rcc rId="0" sId="1" dxf="1">
      <nc r="A9" t="inlineStr">
        <is>
          <t>Milestone</t>
        </is>
      </nc>
      <ndxf>
        <border outline="0">
          <left style="thin">
            <color indexed="64"/>
          </left>
          <right style="thin">
            <color indexed="64"/>
          </right>
          <top style="thin">
            <color indexed="64"/>
          </top>
          <bottom style="thin">
            <color indexed="64"/>
          </bottom>
        </border>
      </ndxf>
    </rcc>
    <rfmt sheetId="1" sqref="A10" start="0" length="0">
      <dxf>
        <border outline="0">
          <left style="thin">
            <color indexed="64"/>
          </left>
          <right style="thin">
            <color indexed="64"/>
          </right>
          <top style="thin">
            <color indexed="64"/>
          </top>
          <bottom style="thin">
            <color indexed="64"/>
          </bottom>
        </border>
      </dxf>
    </rfmt>
    <rcc rId="0" sId="1" dxf="1">
      <nc r="A11" t="inlineStr">
        <is>
          <t>Caroll Management</t>
        </is>
      </nc>
      <ndxf>
        <border outline="0">
          <left style="thin">
            <color indexed="64"/>
          </left>
          <right style="thin">
            <color indexed="64"/>
          </right>
          <top style="thin">
            <color indexed="64"/>
          </top>
          <bottom style="thin">
            <color indexed="64"/>
          </bottom>
        </border>
      </ndxf>
    </rcc>
    <rfmt sheetId="1" sqref="A12" start="0" length="0">
      <dxf>
        <border outline="0">
          <left style="thin">
            <color indexed="64"/>
          </left>
          <right style="thin">
            <color indexed="64"/>
          </right>
          <top style="thin">
            <color indexed="64"/>
          </top>
          <bottom style="thin">
            <color indexed="64"/>
          </bottom>
        </border>
      </dxf>
    </rfmt>
    <rcc rId="0" sId="1" dxf="1">
      <nc r="A13" t="inlineStr">
        <is>
          <t>D'Angelo Realty</t>
        </is>
      </nc>
      <ndxf>
        <border outline="0">
          <left style="thin">
            <color indexed="64"/>
          </left>
          <right style="thin">
            <color indexed="64"/>
          </right>
          <top style="thin">
            <color indexed="64"/>
          </top>
          <bottom style="thin">
            <color indexed="64"/>
          </bottom>
        </border>
      </ndxf>
    </rcc>
    <rcc rId="0" sId="1" dxf="1">
      <nc r="A14" t="inlineStr">
        <is>
          <t>ZRS</t>
        </is>
      </nc>
      <ndxf>
        <border outline="0">
          <left style="thin">
            <color indexed="64"/>
          </left>
          <right style="thin">
            <color indexed="64"/>
          </right>
          <top style="thin">
            <color indexed="64"/>
          </top>
          <bottom style="thin">
            <color indexed="64"/>
          </bottom>
        </border>
      </ndxf>
    </rcc>
    <rcc rId="0" sId="1" dxf="1">
      <nc r="A15" t="inlineStr">
        <is>
          <t>ZRS</t>
        </is>
      </nc>
      <ndxf>
        <border outline="0">
          <left style="thin">
            <color indexed="64"/>
          </left>
          <right style="thin">
            <color indexed="64"/>
          </right>
          <top style="thin">
            <color indexed="64"/>
          </top>
          <bottom style="thin">
            <color indexed="64"/>
          </bottom>
        </border>
      </ndxf>
    </rcc>
    <rcc rId="0" sId="1" dxf="1">
      <nc r="A16" t="inlineStr">
        <is>
          <t>Milestone</t>
        </is>
      </nc>
      <ndxf>
        <border outline="0">
          <left style="thin">
            <color indexed="64"/>
          </left>
          <right style="thin">
            <color indexed="64"/>
          </right>
          <top style="thin">
            <color indexed="64"/>
          </top>
          <bottom style="thin">
            <color indexed="64"/>
          </bottom>
        </border>
      </ndxf>
    </rcc>
    <rcc rId="0" sId="1" dxf="1">
      <nc r="A17" t="inlineStr">
        <is>
          <t>Milestone</t>
        </is>
      </nc>
      <ndxf>
        <border outline="0">
          <left style="thin">
            <color indexed="64"/>
          </left>
          <right style="thin">
            <color indexed="64"/>
          </right>
          <top style="thin">
            <color indexed="64"/>
          </top>
          <bottom style="thin">
            <color indexed="64"/>
          </bottom>
        </border>
      </ndxf>
    </rcc>
    <rcc rId="0" sId="1" dxf="1">
      <nc r="A18" t="inlineStr">
        <is>
          <t>Equity Apartments</t>
        </is>
      </nc>
      <ndxf>
        <border outline="0">
          <left style="thin">
            <color indexed="64"/>
          </left>
          <right style="thin">
            <color indexed="64"/>
          </right>
          <top style="thin">
            <color indexed="64"/>
          </top>
          <bottom style="thin">
            <color indexed="64"/>
          </bottom>
        </border>
      </ndxf>
    </rcc>
    <rcc rId="0" sId="1" dxf="1">
      <nc r="A19" t="inlineStr">
        <is>
          <t>Milestone</t>
        </is>
      </nc>
      <ndxf>
        <border outline="0">
          <left style="thin">
            <color indexed="64"/>
          </left>
          <right style="thin">
            <color indexed="64"/>
          </right>
          <top style="thin">
            <color indexed="64"/>
          </top>
          <bottom style="thin">
            <color indexed="64"/>
          </bottom>
        </border>
      </ndxf>
    </rcc>
    <rfmt sheetId="1" sqref="A20" start="0" length="0">
      <dxf>
        <border outline="0">
          <left style="thin">
            <color indexed="64"/>
          </left>
          <right style="thin">
            <color indexed="64"/>
          </right>
          <top style="thin">
            <color indexed="64"/>
          </top>
          <bottom style="thin">
            <color indexed="64"/>
          </bottom>
        </border>
      </dxf>
    </rfmt>
    <rcc rId="0" sId="1" dxf="1">
      <nc r="A21" t="inlineStr">
        <is>
          <t>Greystar</t>
        </is>
      </nc>
      <ndxf>
        <border outline="0">
          <left style="thin">
            <color indexed="64"/>
          </left>
          <right style="thin">
            <color indexed="64"/>
          </right>
          <top style="thin">
            <color indexed="64"/>
          </top>
          <bottom style="thin">
            <color indexed="64"/>
          </bottom>
        </border>
      </ndxf>
    </rcc>
    <rcc rId="0" sId="1" dxf="1">
      <nc r="A22" t="inlineStr">
        <is>
          <t>TM Realty</t>
        </is>
      </nc>
      <ndxf>
        <border outline="0">
          <left style="thin">
            <color indexed="64"/>
          </left>
          <right style="thin">
            <color indexed="64"/>
          </right>
          <top style="thin">
            <color indexed="64"/>
          </top>
          <bottom style="thin">
            <color indexed="64"/>
          </bottom>
        </border>
      </ndxf>
    </rcc>
    <rcc rId="0" sId="1" dxf="1">
      <nc r="A23" t="inlineStr">
        <is>
          <t>Milestone</t>
        </is>
      </nc>
      <ndxf>
        <border outline="0">
          <left style="thin">
            <color indexed="64"/>
          </left>
          <right style="thin">
            <color indexed="64"/>
          </right>
          <top style="thin">
            <color indexed="64"/>
          </top>
          <bottom style="thin">
            <color indexed="64"/>
          </bottom>
        </border>
      </ndxf>
    </rcc>
    <rcc rId="0" sId="1" dxf="1">
      <nc r="A24" t="inlineStr">
        <is>
          <t>Milestone</t>
        </is>
      </nc>
      <ndxf>
        <border outline="0">
          <left style="thin">
            <color indexed="64"/>
          </left>
          <right style="thin">
            <color indexed="64"/>
          </right>
          <top style="thin">
            <color indexed="64"/>
          </top>
          <bottom style="thin">
            <color indexed="64"/>
          </bottom>
        </border>
      </ndxf>
    </rcc>
    <rcc rId="0" sId="1" dxf="1">
      <nc r="A25" t="inlineStr">
        <is>
          <t>Fairfield Residential</t>
        </is>
      </nc>
      <ndxf>
        <border outline="0">
          <left style="thin">
            <color indexed="64"/>
          </left>
          <right style="thin">
            <color indexed="64"/>
          </right>
          <top style="thin">
            <color indexed="64"/>
          </top>
          <bottom style="thin">
            <color indexed="64"/>
          </bottom>
        </border>
      </ndxf>
    </rcc>
    <rcc rId="0" sId="1" dxf="1">
      <nc r="A26" t="inlineStr">
        <is>
          <t>Grand Peaks</t>
        </is>
      </nc>
      <ndxf>
        <border outline="0">
          <left style="thin">
            <color indexed="64"/>
          </left>
          <right style="thin">
            <color indexed="64"/>
          </right>
          <top style="thin">
            <color indexed="64"/>
          </top>
          <bottom style="thin">
            <color indexed="64"/>
          </bottom>
        </border>
      </ndxf>
    </rcc>
    <rcc rId="0" sId="1" dxf="1">
      <nc r="A27" t="inlineStr">
        <is>
          <t>Greystar</t>
        </is>
      </nc>
      <ndxf>
        <border outline="0">
          <left style="thin">
            <color indexed="64"/>
          </left>
          <right style="thin">
            <color indexed="64"/>
          </right>
          <top style="thin">
            <color indexed="64"/>
          </top>
          <bottom style="thin">
            <color indexed="64"/>
          </bottom>
        </border>
      </ndxf>
    </rcc>
    <rcc rId="0" sId="1" dxf="1">
      <nc r="A28" t="inlineStr">
        <is>
          <t>Lincoln Property Co.</t>
        </is>
      </nc>
      <ndxf>
        <border outline="0">
          <left style="thin">
            <color indexed="64"/>
          </left>
          <right style="thin">
            <color indexed="64"/>
          </right>
          <top style="thin">
            <color indexed="64"/>
          </top>
          <bottom style="thin">
            <color indexed="64"/>
          </bottom>
        </border>
      </ndxf>
    </rcc>
    <rfmt sheetId="1" sqref="A29" start="0" length="0">
      <dxf>
        <border outline="0">
          <left style="thin">
            <color indexed="64"/>
          </left>
          <right style="thin">
            <color indexed="64"/>
          </right>
          <top style="thin">
            <color indexed="64"/>
          </top>
          <bottom style="thin">
            <color indexed="64"/>
          </bottom>
        </border>
      </dxf>
    </rfmt>
    <rfmt sheetId="1" sqref="A30" start="0" length="0">
      <dxf>
        <fill>
          <patternFill patternType="solid">
            <bgColor theme="7"/>
          </patternFill>
        </fill>
        <border outline="0">
          <left style="thin">
            <color indexed="64"/>
          </left>
          <right style="thin">
            <color indexed="64"/>
          </right>
          <top style="thin">
            <color indexed="64"/>
          </top>
          <bottom style="thin">
            <color indexed="64"/>
          </bottom>
        </border>
      </dxf>
    </rfmt>
    <rfmt sheetId="1" sqref="A31" start="0" length="0">
      <dxf>
        <fill>
          <patternFill patternType="solid">
            <bgColor theme="7"/>
          </patternFill>
        </fill>
        <border outline="0">
          <left style="thin">
            <color indexed="64"/>
          </left>
          <right style="thin">
            <color indexed="64"/>
          </right>
          <top style="thin">
            <color indexed="64"/>
          </top>
          <bottom style="thin">
            <color indexed="64"/>
          </bottom>
        </border>
      </dxf>
    </rfmt>
    <rcc rId="0" sId="1" dxf="1">
      <nc r="A32" t="inlineStr">
        <is>
          <t>ZRS</t>
        </is>
      </nc>
      <ndxf>
        <border outline="0">
          <left style="thin">
            <color indexed="64"/>
          </left>
          <right style="thin">
            <color indexed="64"/>
          </right>
          <top style="thin">
            <color indexed="64"/>
          </top>
          <bottom style="thin">
            <color indexed="64"/>
          </bottom>
        </border>
      </ndxf>
    </rcc>
    <rfmt sheetId="1" sqref="A33" start="0" length="0">
      <dxf>
        <border outline="0">
          <left style="thin">
            <color indexed="64"/>
          </left>
          <right style="thin">
            <color indexed="64"/>
          </right>
          <top style="thin">
            <color indexed="64"/>
          </top>
          <bottom style="thin">
            <color indexed="64"/>
          </bottom>
        </border>
      </dxf>
    </rfmt>
    <rcc rId="0" sId="1" dxf="1">
      <nc r="A34" t="inlineStr">
        <is>
          <t>Greystar</t>
        </is>
      </nc>
      <ndxf>
        <border outline="0">
          <left style="thin">
            <color indexed="64"/>
          </left>
          <right style="thin">
            <color indexed="64"/>
          </right>
          <top style="thin">
            <color indexed="64"/>
          </top>
          <bottom style="thin">
            <color indexed="64"/>
          </bottom>
        </border>
      </ndxf>
    </rcc>
    <rcc rId="0" sId="1" dxf="1">
      <nc r="A35" t="inlineStr">
        <is>
          <t>ZRS</t>
        </is>
      </nc>
      <ndxf>
        <border outline="0">
          <left style="thin">
            <color indexed="64"/>
          </left>
          <right style="thin">
            <color indexed="64"/>
          </right>
          <top style="thin">
            <color indexed="64"/>
          </top>
          <bottom style="thin">
            <color indexed="64"/>
          </bottom>
        </border>
      </ndxf>
    </rcc>
    <rfmt sheetId="1" sqref="A36" start="0" length="0">
      <dxf>
        <fill>
          <patternFill patternType="solid">
            <bgColor theme="7"/>
          </patternFill>
        </fill>
        <border outline="0">
          <left style="thin">
            <color indexed="64"/>
          </left>
          <right style="thin">
            <color indexed="64"/>
          </right>
          <top style="thin">
            <color indexed="64"/>
          </top>
          <bottom style="thin">
            <color indexed="64"/>
          </bottom>
        </border>
      </dxf>
    </rfmt>
    <rcc rId="0" sId="1" dxf="1">
      <nc r="A37" t="inlineStr">
        <is>
          <t>ZRS</t>
        </is>
      </nc>
      <ndxf>
        <border outline="0">
          <left style="thin">
            <color indexed="64"/>
          </left>
          <right style="thin">
            <color indexed="64"/>
          </right>
          <top style="thin">
            <color indexed="64"/>
          </top>
          <bottom style="thin">
            <color indexed="64"/>
          </bottom>
        </border>
      </ndxf>
    </rcc>
    <rcc rId="0" sId="1" dxf="1">
      <nc r="A38" t="inlineStr">
        <is>
          <t>Olen Living</t>
        </is>
      </nc>
      <ndxf>
        <border outline="0">
          <left style="thin">
            <color indexed="64"/>
          </left>
          <right style="thin">
            <color indexed="64"/>
          </right>
          <top style="thin">
            <color indexed="64"/>
          </top>
          <bottom style="thin">
            <color indexed="64"/>
          </bottom>
        </border>
      </ndxf>
    </rcc>
  </rrc>
  <rcc rId="67" sId="1" odxf="1" dxf="1">
    <nc r="A1" t="inlineStr">
      <is>
        <t>Name</t>
      </is>
    </nc>
    <odxf>
      <font>
        <b val="0"/>
        <sz val="11"/>
        <color theme="1"/>
        <name val="Calibri"/>
        <scheme val="minor"/>
      </font>
      <fill>
        <patternFill patternType="none">
          <bgColor indexed="65"/>
        </patternFill>
      </fill>
      <alignment vertical="bottom" readingOrder="0"/>
      <border outline="0">
        <left/>
        <right/>
        <top/>
        <bottom/>
      </border>
    </odxf>
    <ndxf>
      <font>
        <b/>
        <sz val="11"/>
        <color theme="1"/>
        <name val="Calibri"/>
        <scheme val="minor"/>
      </font>
      <fill>
        <patternFill patternType="solid">
          <bgColor theme="2"/>
        </patternFill>
      </fill>
      <alignment vertical="center" readingOrder="0"/>
      <border outline="0">
        <left style="thin">
          <color indexed="64"/>
        </left>
        <right style="thin">
          <color indexed="64"/>
        </right>
        <top style="thin">
          <color indexed="64"/>
        </top>
        <bottom style="thin">
          <color indexed="64"/>
        </bottom>
      </border>
    </ndxf>
  </rcc>
  <rcc rId="68" sId="1" odxf="1" dxf="1">
    <nc r="B1" t="inlineStr">
      <is>
        <t xml:space="preserve"> Website </t>
      </is>
    </nc>
    <odxf>
      <font>
        <b val="0"/>
        <sz val="11"/>
        <color theme="1"/>
        <name val="Calibri"/>
        <scheme val="minor"/>
      </font>
      <fill>
        <patternFill patternType="none">
          <bgColor indexed="65"/>
        </patternFill>
      </fill>
      <alignment vertical="bottom" readingOrder="0"/>
      <border outline="0">
        <left/>
        <right/>
        <top/>
        <bottom/>
      </border>
    </odxf>
    <ndxf>
      <font>
        <b/>
        <sz val="11"/>
        <color theme="1"/>
        <name val="Calibri"/>
        <scheme val="minor"/>
      </font>
      <fill>
        <patternFill patternType="solid">
          <bgColor theme="2"/>
        </patternFill>
      </fill>
      <alignment vertical="center" readingOrder="0"/>
      <border outline="0">
        <left style="thin">
          <color indexed="64"/>
        </left>
        <right style="thin">
          <color indexed="64"/>
        </right>
        <top style="thin">
          <color indexed="64"/>
        </top>
        <bottom style="thin">
          <color indexed="64"/>
        </bottom>
      </border>
    </ndxf>
  </rcc>
  <rcc rId="69" sId="1" odxf="1" dxf="1">
    <nc r="C1" t="inlineStr">
      <is>
        <t>Email</t>
      </is>
    </nc>
    <odxf>
      <font>
        <b val="0"/>
        <sz val="11"/>
        <color theme="1"/>
        <name val="Calibri"/>
        <scheme val="minor"/>
      </font>
      <fill>
        <patternFill patternType="none">
          <bgColor indexed="65"/>
        </patternFill>
      </fill>
      <alignment vertical="bottom" readingOrder="0"/>
      <border outline="0">
        <left/>
        <right/>
        <top/>
        <bottom/>
      </border>
    </odxf>
    <ndxf>
      <font>
        <b/>
        <sz val="11"/>
        <color theme="1"/>
        <name val="Calibri"/>
        <scheme val="minor"/>
      </font>
      <fill>
        <patternFill patternType="solid">
          <bgColor theme="2"/>
        </patternFill>
      </fill>
      <alignment vertical="center" readingOrder="0"/>
      <border outline="0">
        <left style="thin">
          <color indexed="64"/>
        </left>
        <right style="thin">
          <color indexed="64"/>
        </right>
        <top style="thin">
          <color indexed="64"/>
        </top>
        <bottom style="thin">
          <color indexed="64"/>
        </bottom>
      </border>
    </ndxf>
  </rcc>
  <rcc rId="70" sId="1" odxf="1" dxf="1">
    <nc r="D1" t="inlineStr">
      <is>
        <t>Phone</t>
      </is>
    </nc>
    <odxf>
      <font>
        <b val="0"/>
        <sz val="11"/>
        <color theme="1"/>
        <name val="Calibri"/>
        <scheme val="minor"/>
      </font>
      <fill>
        <patternFill patternType="none">
          <bgColor indexed="65"/>
        </patternFill>
      </fill>
      <alignment vertical="bottom" readingOrder="0"/>
      <border outline="0">
        <left/>
        <right/>
        <top/>
        <bottom/>
      </border>
    </odxf>
    <ndxf>
      <font>
        <b/>
        <sz val="11"/>
        <color theme="1"/>
        <name val="Calibri"/>
        <scheme val="minor"/>
      </font>
      <fill>
        <patternFill patternType="solid">
          <bgColor theme="2"/>
        </patternFill>
      </fill>
      <alignment vertical="center" readingOrder="0"/>
      <border outline="0">
        <left style="thin">
          <color indexed="64"/>
        </left>
        <right style="thin">
          <color indexed="64"/>
        </right>
        <top style="thin">
          <color indexed="64"/>
        </top>
        <bottom style="thin">
          <color indexed="64"/>
        </bottom>
      </border>
    </ndxf>
  </rcc>
  <rcc rId="71" sId="1" odxf="1" dxf="1">
    <nc r="E1" t="inlineStr">
      <is>
        <t>Contact Name</t>
      </is>
    </nc>
    <odxf>
      <font>
        <b val="0"/>
        <sz val="11"/>
        <color theme="1"/>
        <name val="Calibri"/>
        <scheme val="minor"/>
      </font>
      <fill>
        <patternFill patternType="none">
          <bgColor indexed="65"/>
        </patternFill>
      </fill>
      <alignment vertical="bottom" readingOrder="0"/>
      <border outline="0">
        <left/>
        <right/>
        <top/>
        <bottom/>
      </border>
    </odxf>
    <ndxf>
      <font>
        <b/>
        <sz val="11"/>
        <color theme="1"/>
        <name val="Calibri"/>
        <scheme val="minor"/>
      </font>
      <fill>
        <patternFill patternType="solid">
          <bgColor theme="2"/>
        </patternFill>
      </fill>
      <alignment vertical="center" readingOrder="0"/>
      <border outline="0">
        <left style="thin">
          <color indexed="64"/>
        </left>
        <right style="thin">
          <color indexed="64"/>
        </right>
        <top style="thin">
          <color indexed="64"/>
        </top>
        <bottom style="thin">
          <color indexed="64"/>
        </bottom>
      </border>
    </ndxf>
  </rcc>
  <rcc rId="72" sId="1" odxf="1" dxf="1">
    <nc r="F1" t="inlineStr">
      <is>
        <t>Parent Company</t>
      </is>
    </nc>
    <odxf>
      <font>
        <b val="0"/>
        <sz val="11"/>
        <color theme="1"/>
        <name val="Calibri"/>
        <scheme val="minor"/>
      </font>
      <fill>
        <patternFill patternType="none">
          <bgColor indexed="65"/>
        </patternFill>
      </fill>
      <alignment vertical="bottom" readingOrder="0"/>
      <border outline="0">
        <left/>
        <right/>
        <top/>
        <bottom/>
      </border>
    </odxf>
    <ndxf>
      <font>
        <b/>
        <sz val="11"/>
        <color theme="1"/>
        <name val="Calibri"/>
        <scheme val="minor"/>
      </font>
      <fill>
        <patternFill patternType="solid">
          <bgColor theme="2"/>
        </patternFill>
      </fill>
      <alignment vertical="center" readingOrder="0"/>
      <border outline="0">
        <left style="thin">
          <color indexed="64"/>
        </left>
        <right style="thin">
          <color indexed="64"/>
        </right>
        <top style="thin">
          <color indexed="64"/>
        </top>
        <bottom style="thin">
          <color indexed="64"/>
        </bottom>
      </border>
    </ndxf>
  </rcc>
  <rcc rId="73" sId="1" odxf="1" dxf="1">
    <nc r="G1" t="inlineStr">
      <is>
        <t>PM Email</t>
      </is>
    </nc>
    <odxf>
      <font>
        <b val="0"/>
        <sz val="11"/>
        <color theme="1"/>
        <name val="Calibri"/>
        <scheme val="minor"/>
      </font>
      <fill>
        <patternFill patternType="none">
          <bgColor indexed="65"/>
        </patternFill>
      </fill>
      <alignment vertical="bottom" readingOrder="0"/>
      <border outline="0">
        <left/>
        <right/>
        <top/>
        <bottom/>
      </border>
    </odxf>
    <ndxf>
      <font>
        <b/>
        <sz val="11"/>
        <color theme="1"/>
        <name val="Calibri"/>
        <scheme val="minor"/>
      </font>
      <fill>
        <patternFill patternType="solid">
          <bgColor theme="2"/>
        </patternFill>
      </fill>
      <alignment vertical="center" readingOrder="0"/>
      <border outline="0">
        <left style="thin">
          <color indexed="64"/>
        </left>
        <right style="thin">
          <color indexed="64"/>
        </right>
        <top style="thin">
          <color indexed="64"/>
        </top>
        <bottom style="thin">
          <color indexed="64"/>
        </bottom>
      </border>
    </ndxf>
  </rcc>
  <rcc rId="74" sId="1" odxf="1" dxf="1">
    <nc r="A2" t="inlineStr">
      <is>
        <t>33 West</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75" sId="1" odxf="1" s="1" dxf="1">
    <nc r="B2"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76" sId="1" odxf="1" s="1" dxf="1">
    <nc r="C2" t="inlineStr">
      <is>
        <t>Contact Sheet</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77" sId="1" odxf="1" dxf="1">
    <nc r="D2" t="inlineStr">
      <is>
        <t>855-965-1885</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fmt sheetId="1" sqref="E2" start="0" length="0">
    <dxf>
      <fill>
        <patternFill patternType="solid">
          <bgColor rgb="FFFFFF00"/>
        </patternFill>
      </fill>
      <border outline="0">
        <left style="thin">
          <color indexed="64"/>
        </left>
        <right style="thin">
          <color indexed="64"/>
        </right>
        <top style="thin">
          <color indexed="64"/>
        </top>
        <bottom style="thin">
          <color indexed="64"/>
        </bottom>
      </border>
    </dxf>
  </rfmt>
  <rcc rId="78" sId="1" odxf="1" dxf="1">
    <nc r="F2" t="inlineStr">
      <is>
        <t>Greystar</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79" sId="1" odxf="1" s="1" dxf="1">
    <nc r="G2" t="inlineStr">
      <is>
        <t>33west@greystar.com</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80" sId="1" odxf="1" dxf="1">
    <nc r="A3" t="inlineStr">
      <is>
        <t>Cameron Cove</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81" sId="1" odxf="1" s="1" dxf="1">
    <nc r="B3"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82" sId="1" odxf="1" s="1" dxf="1">
    <nc r="C3" t="inlineStr">
      <is>
        <t>Contact Sheet</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83" sId="1" odxf="1" dxf="1">
    <nc r="D3" t="inlineStr">
      <is>
        <t>844-470-8647</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fmt sheetId="1" sqref="E3" start="0" length="0">
    <dxf>
      <fill>
        <patternFill patternType="solid">
          <bgColor rgb="FFFFFF00"/>
        </patternFill>
      </fill>
      <border outline="0">
        <left style="thin">
          <color indexed="64"/>
        </left>
        <right style="thin">
          <color indexed="64"/>
        </right>
        <top style="thin">
          <color indexed="64"/>
        </top>
        <bottom style="thin">
          <color indexed="64"/>
        </bottom>
      </border>
    </dxf>
  </rfmt>
  <rcc rId="84" sId="1" odxf="1" dxf="1">
    <nc r="F3" t="inlineStr">
      <is>
        <t>ZRS</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85" sId="1" odxf="1" s="1" dxf="1">
    <nc r="G3" t="inlineStr">
      <is>
        <t xml:space="preserve">egelsomino@zrsmanagement.com </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86" sId="1" odxf="1" dxf="1">
    <nc r="A4" t="inlineStr">
      <is>
        <t>Centro</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87" sId="1" odxf="1" s="1" dxf="1">
    <nc r="B4"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88" sId="1" odxf="1" s="1" dxf="1">
    <nc r="C4" t="inlineStr">
      <is>
        <t>Contact Sheet</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89" sId="1" odxf="1" dxf="1">
    <nc r="D4" t="inlineStr">
      <is>
        <t>855-245-6870</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90" sId="1" odxf="1" dxf="1">
    <nc r="E4" t="inlineStr">
      <is>
        <t>Erin Gelsomino</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91" sId="1" odxf="1" dxf="1">
    <nc r="F4" t="inlineStr">
      <is>
        <t>Greystar</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92" sId="1" odxf="1" s="1" dxf="1">
    <nc r="G4" t="inlineStr">
      <is>
        <t>centromgr@greystar.com</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93" sId="1" odxf="1" dxf="1">
    <nc r="A5" t="inlineStr">
      <is>
        <t>Conquistador Apartments</t>
      </is>
    </nc>
    <odxf>
      <border outline="0">
        <left/>
        <right/>
        <top/>
        <bottom/>
      </border>
    </odxf>
    <ndxf>
      <border outline="0">
        <left style="thin">
          <color indexed="64"/>
        </left>
        <right style="thin">
          <color indexed="64"/>
        </right>
        <top style="thin">
          <color indexed="64"/>
        </top>
        <bottom style="thin">
          <color indexed="64"/>
        </bottom>
      </border>
    </ndxf>
  </rcc>
  <rcc rId="94" sId="1" odxf="1" dxf="1">
    <nc r="B5" t="inlineStr">
      <is>
        <t>NONE</t>
      </is>
    </nc>
    <odxf>
      <border outline="0">
        <left/>
        <right/>
        <top/>
        <bottom/>
      </border>
    </odxf>
    <ndxf>
      <border outline="0">
        <left style="thin">
          <color indexed="64"/>
        </left>
        <right style="thin">
          <color indexed="64"/>
        </right>
        <top style="thin">
          <color indexed="64"/>
        </top>
        <bottom style="thin">
          <color indexed="64"/>
        </bottom>
      </border>
    </ndxf>
  </rcc>
  <rcc rId="95" sId="1" odxf="1" dxf="1">
    <nc r="C5" t="inlineStr">
      <is>
        <t>Contact Sheet</t>
      </is>
    </nc>
    <odxf>
      <border outline="0">
        <left/>
        <right/>
        <top/>
        <bottom/>
      </border>
    </odxf>
    <ndxf>
      <border outline="0">
        <left style="thin">
          <color indexed="64"/>
        </left>
        <right style="thin">
          <color indexed="64"/>
        </right>
        <top style="thin">
          <color indexed="64"/>
        </top>
        <bottom style="thin">
          <color indexed="64"/>
        </bottom>
      </border>
    </ndxf>
  </rcc>
  <rfmt sheetId="1" sqref="D5" start="0" length="0">
    <dxf>
      <border outline="0">
        <left style="thin">
          <color indexed="64"/>
        </left>
        <right style="thin">
          <color indexed="64"/>
        </right>
        <top style="thin">
          <color indexed="64"/>
        </top>
        <bottom style="thin">
          <color indexed="64"/>
        </bottom>
      </border>
    </dxf>
  </rfmt>
  <rfmt sheetId="1" sqref="E5" start="0" length="0">
    <dxf>
      <border outline="0">
        <left style="thin">
          <color indexed="64"/>
        </left>
        <right style="thin">
          <color indexed="64"/>
        </right>
        <top style="thin">
          <color indexed="64"/>
        </top>
        <bottom style="thin">
          <color indexed="64"/>
        </bottom>
      </border>
    </dxf>
  </rfmt>
  <rfmt sheetId="1" sqref="F5" start="0" length="0">
    <dxf>
      <border outline="0">
        <left style="thin">
          <color indexed="64"/>
        </left>
        <right style="thin">
          <color indexed="64"/>
        </right>
        <top style="thin">
          <color indexed="64"/>
        </top>
        <bottom style="thin">
          <color indexed="64"/>
        </bottom>
      </border>
    </dxf>
  </rfmt>
  <rfmt sheetId="1" sqref="G5" start="0" length="0">
    <dxf>
      <border outline="0">
        <left style="thin">
          <color indexed="64"/>
        </left>
        <right style="thin">
          <color indexed="64"/>
        </right>
        <top style="thin">
          <color indexed="64"/>
        </top>
        <bottom style="thin">
          <color indexed="64"/>
        </bottom>
      </border>
    </dxf>
  </rfmt>
  <rcc rId="96" sId="1" odxf="1" dxf="1">
    <nc r="A6" t="inlineStr">
      <is>
        <t>Elan Maison Apartments</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fmt sheetId="1" sqref="B6" start="0" length="0">
    <dxf>
      <fill>
        <patternFill patternType="solid">
          <bgColor rgb="FFFFFF00"/>
        </patternFill>
      </fill>
      <border outline="0">
        <left style="thin">
          <color indexed="64"/>
        </left>
        <right style="thin">
          <color indexed="64"/>
        </right>
        <top style="thin">
          <color indexed="64"/>
        </top>
        <bottom style="thin">
          <color indexed="64"/>
        </bottom>
      </border>
    </dxf>
  </rfmt>
  <rfmt sheetId="1" sqref="C6" start="0" length="0">
    <dxf>
      <fill>
        <patternFill patternType="solid">
          <bgColor rgb="FFFFFF00"/>
        </patternFill>
      </fill>
      <border outline="0">
        <left style="thin">
          <color indexed="64"/>
        </left>
        <right style="thin">
          <color indexed="64"/>
        </right>
        <top style="thin">
          <color indexed="64"/>
        </top>
        <bottom style="thin">
          <color indexed="64"/>
        </bottom>
      </border>
    </dxf>
  </rfmt>
  <rfmt sheetId="1" sqref="D6" start="0" length="0">
    <dxf>
      <fill>
        <patternFill patternType="solid">
          <bgColor rgb="FFFFFF00"/>
        </patternFill>
      </fill>
      <border outline="0">
        <left style="thin">
          <color indexed="64"/>
        </left>
        <right style="thin">
          <color indexed="64"/>
        </right>
        <top style="thin">
          <color indexed="64"/>
        </top>
        <bottom style="thin">
          <color indexed="64"/>
        </bottom>
      </border>
    </dxf>
  </rfmt>
  <rfmt sheetId="1" sqref="E6" start="0" length="0">
    <dxf>
      <fill>
        <patternFill patternType="solid">
          <bgColor rgb="FFFFFF00"/>
        </patternFill>
      </fill>
      <border outline="0">
        <left style="thin">
          <color indexed="64"/>
        </left>
        <right style="thin">
          <color indexed="64"/>
        </right>
        <top style="thin">
          <color indexed="64"/>
        </top>
        <bottom style="thin">
          <color indexed="64"/>
        </bottom>
      </border>
    </dxf>
  </rfmt>
  <rfmt sheetId="1" sqref="F6" start="0" length="0">
    <dxf>
      <fill>
        <patternFill patternType="solid">
          <bgColor rgb="FFFFFF00"/>
        </patternFill>
      </fill>
      <border outline="0">
        <left style="thin">
          <color indexed="64"/>
        </left>
        <right style="thin">
          <color indexed="64"/>
        </right>
        <top style="thin">
          <color indexed="64"/>
        </top>
        <bottom style="thin">
          <color indexed="64"/>
        </bottom>
      </border>
    </dxf>
  </rfmt>
  <rcc rId="97" sId="1" odxf="1" s="1" dxf="1">
    <nc r="G6" t="inlineStr">
      <is>
        <t xml:space="preserve">elanmaisonmgr@greystar.com </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98" sId="1" odxf="1" dxf="1">
    <nc r="A7" t="inlineStr">
      <is>
        <t>Emerald Place</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99" sId="1" odxf="1" s="1" dxf="1">
    <nc r="B7"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100" sId="1" odxf="1" s="1" dxf="1">
    <nc r="C7" t="inlineStr">
      <is>
        <t>Contact Sheet</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101" sId="1" odxf="1" dxf="1">
    <nc r="D7" t="inlineStr">
      <is>
        <t>877-334-4151</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102" sId="1" odxf="1" dxf="1">
    <nc r="E7" t="inlineStr">
      <is>
        <t>Erin Rodgers</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103" sId="1" odxf="1" dxf="1">
    <nc r="F7" t="inlineStr">
      <is>
        <t>Monument</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104" sId="1" odxf="1" s="1" dxf="1">
    <nc r="G7" t="inlineStr">
      <is>
        <t xml:space="preserve">emeraldplaceleasing@mresmgmt.com </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105" sId="1" odxf="1" dxf="1">
    <nc r="A8" t="inlineStr">
      <is>
        <t>Gatehouse on the Green</t>
      </is>
    </nc>
    <odxf>
      <border outline="0">
        <left/>
        <right/>
        <top/>
        <bottom/>
      </border>
    </odxf>
    <ndxf>
      <border outline="0">
        <left style="thin">
          <color indexed="64"/>
        </left>
        <right style="thin">
          <color indexed="64"/>
        </right>
        <top style="thin">
          <color indexed="64"/>
        </top>
        <bottom style="thin">
          <color indexed="64"/>
        </bottom>
      </border>
    </ndxf>
  </rcc>
  <rcc rId="106" sId="1" odxf="1" s="1" dxf="1">
    <nc r="B8"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107" sId="1" odxf="1" s="1" dxf="1">
    <nc r="C8" t="inlineStr">
      <is>
        <t>Contact Sheet</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108" sId="1" odxf="1" dxf="1">
    <nc r="D8" t="inlineStr">
      <is>
        <t>866-620-7703</t>
      </is>
    </nc>
    <odxf>
      <border outline="0">
        <left/>
        <right/>
        <top/>
        <bottom/>
      </border>
    </odxf>
    <ndxf>
      <border outline="0">
        <left style="thin">
          <color indexed="64"/>
        </left>
        <right style="thin">
          <color indexed="64"/>
        </right>
        <top style="thin">
          <color indexed="64"/>
        </top>
        <bottom style="thin">
          <color indexed="64"/>
        </bottom>
      </border>
    </ndxf>
  </rcc>
  <rfmt sheetId="1" sqref="E8" start="0" length="0">
    <dxf>
      <border outline="0">
        <left style="thin">
          <color indexed="64"/>
        </left>
        <right style="thin">
          <color indexed="64"/>
        </right>
        <top style="thin">
          <color indexed="64"/>
        </top>
        <bottom style="thin">
          <color indexed="64"/>
        </bottom>
      </border>
    </dxf>
  </rfmt>
  <rcc rId="109" sId="1" odxf="1" dxf="1">
    <nc r="F8" t="inlineStr">
      <is>
        <t>Milestone</t>
      </is>
    </nc>
    <odxf>
      <border outline="0">
        <left/>
        <right/>
        <top/>
        <bottom/>
      </border>
    </odxf>
    <ndxf>
      <border outline="0">
        <left style="thin">
          <color indexed="64"/>
        </left>
        <right style="thin">
          <color indexed="64"/>
        </right>
        <top style="thin">
          <color indexed="64"/>
        </top>
        <bottom style="thin">
          <color indexed="64"/>
        </bottom>
      </border>
    </ndxf>
  </rcc>
  <rcc rId="110" sId="1" odxf="1" dxf="1">
    <nc r="G8" t="inlineStr">
      <is>
        <t>left voicemail</t>
      </is>
    </nc>
    <odxf>
      <border outline="0">
        <left/>
        <right/>
        <top/>
        <bottom/>
      </border>
    </odxf>
    <ndxf>
      <border outline="0">
        <left style="thin">
          <color indexed="64"/>
        </left>
        <right style="thin">
          <color indexed="64"/>
        </right>
        <top style="thin">
          <color indexed="64"/>
        </top>
        <bottom style="thin">
          <color indexed="64"/>
        </bottom>
      </border>
    </ndxf>
  </rcc>
  <rcc rId="111" sId="1" odxf="1" dxf="1">
    <nc r="A9" t="inlineStr">
      <is>
        <t>Greystar</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112" sId="1" odxf="1" s="1" dxf="1">
    <nc r="B9"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113" sId="1" odxf="1" dxf="1">
    <nc r="C9" t="inlineStr">
      <is>
        <t>N/A</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114" sId="1" odxf="1" dxf="1">
    <nc r="D9" t="inlineStr">
      <is>
        <t>954-627-1673</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fmt sheetId="1" sqref="E9" start="0" length="0">
    <dxf>
      <fill>
        <patternFill patternType="solid">
          <bgColor rgb="FFFFFF00"/>
        </patternFill>
      </fill>
      <border outline="0">
        <left style="thin">
          <color indexed="64"/>
        </left>
        <right style="thin">
          <color indexed="64"/>
        </right>
        <top style="thin">
          <color indexed="64"/>
        </top>
        <bottom style="thin">
          <color indexed="64"/>
        </bottom>
      </border>
    </dxf>
  </rfmt>
  <rfmt sheetId="1" sqref="F9" start="0" length="0">
    <dxf>
      <fill>
        <patternFill patternType="solid">
          <bgColor rgb="FFFFFF00"/>
        </patternFill>
      </fill>
      <border outline="0">
        <left style="thin">
          <color indexed="64"/>
        </left>
        <right style="thin">
          <color indexed="64"/>
        </right>
        <top style="thin">
          <color indexed="64"/>
        </top>
        <bottom style="thin">
          <color indexed="64"/>
        </bottom>
      </border>
    </dxf>
  </rfmt>
  <rcc rId="115" sId="1" odxf="1" dxf="1">
    <nc r="G9" t="inlineStr">
      <is>
        <t>left voicemail</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116" sId="1" odxf="1" dxf="1">
    <nc r="A10" t="inlineStr">
      <is>
        <t>Grove East in Plantation</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117" sId="1" odxf="1" s="1" dxf="1">
    <nc r="B10"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118" sId="1" odxf="1" s="1" dxf="1">
    <nc r="C10" t="inlineStr">
      <is>
        <t>Contact Sheet</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119" sId="1" odxf="1" dxf="1">
    <nc r="D10" t="inlineStr">
      <is>
        <t>954-400-0570</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fmt sheetId="1" sqref="E10" start="0" length="0">
    <dxf>
      <fill>
        <patternFill patternType="solid">
          <bgColor rgb="FFFFFF00"/>
        </patternFill>
      </fill>
      <border outline="0">
        <left style="thin">
          <color indexed="64"/>
        </left>
        <right style="thin">
          <color indexed="64"/>
        </right>
        <top style="thin">
          <color indexed="64"/>
        </top>
        <bottom style="thin">
          <color indexed="64"/>
        </bottom>
      </border>
    </dxf>
  </rfmt>
  <rcc rId="120" sId="1" odxf="1" dxf="1">
    <nc r="F10" t="inlineStr">
      <is>
        <t>Caroll Management</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121" sId="1" odxf="1" s="1" dxf="1">
    <nc r="G10" t="inlineStr">
      <is>
        <t>pm.gep@carrollmg.com</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122" sId="1" odxf="1" dxf="1">
    <nc r="A11" t="inlineStr">
      <is>
        <t>Jacaranda Club Apartments</t>
      </is>
    </nc>
    <odxf>
      <border outline="0">
        <left/>
        <right/>
        <top/>
        <bottom/>
      </border>
    </odxf>
    <ndxf>
      <border outline="0">
        <left style="thin">
          <color indexed="64"/>
        </left>
        <right style="thin">
          <color indexed="64"/>
        </right>
        <top style="thin">
          <color indexed="64"/>
        </top>
        <bottom style="thin">
          <color indexed="64"/>
        </bottom>
      </border>
    </ndxf>
  </rcc>
  <rcc rId="123" sId="1" odxf="1" s="1" dxf="1">
    <nc r="B11"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124" sId="1" odxf="1" s="1" dxf="1">
    <nc r="C11" t="inlineStr">
      <is>
        <t>jacapts1@gmail.com</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125" sId="1" odxf="1" dxf="1">
    <nc r="D11" t="inlineStr">
      <is>
        <t>954-472-2704</t>
      </is>
    </nc>
    <odxf>
      <border outline="0">
        <left/>
        <right/>
        <top/>
        <bottom/>
      </border>
    </odxf>
    <ndxf>
      <border outline="0">
        <left style="thin">
          <color indexed="64"/>
        </left>
        <right style="thin">
          <color indexed="64"/>
        </right>
        <top style="thin">
          <color indexed="64"/>
        </top>
        <bottom style="thin">
          <color indexed="64"/>
        </bottom>
      </border>
    </ndxf>
  </rcc>
  <rfmt sheetId="1" sqref="E11" start="0" length="0">
    <dxf>
      <border outline="0">
        <left style="thin">
          <color indexed="64"/>
        </left>
        <right style="thin">
          <color indexed="64"/>
        </right>
        <top style="thin">
          <color indexed="64"/>
        </top>
        <bottom style="thin">
          <color indexed="64"/>
        </bottom>
      </border>
    </dxf>
  </rfmt>
  <rfmt sheetId="1" sqref="F11" start="0" length="0">
    <dxf>
      <border outline="0">
        <left style="thin">
          <color indexed="64"/>
        </left>
        <right style="thin">
          <color indexed="64"/>
        </right>
        <top style="thin">
          <color indexed="64"/>
        </top>
        <bottom style="thin">
          <color indexed="64"/>
        </bottom>
      </border>
    </dxf>
  </rfmt>
  <rfmt sheetId="1" sqref="G11" start="0" length="0">
    <dxf>
      <border outline="0">
        <left style="thin">
          <color indexed="64"/>
        </left>
        <right style="thin">
          <color indexed="64"/>
        </right>
        <top style="thin">
          <color indexed="64"/>
        </top>
        <bottom style="thin">
          <color indexed="64"/>
        </bottom>
      </border>
    </dxf>
  </rfmt>
  <rcc rId="126" sId="1" odxf="1" dxf="1">
    <nc r="A12" t="inlineStr">
      <is>
        <t>Las Olas by the River</t>
      </is>
    </nc>
    <odxf>
      <border outline="0">
        <left/>
        <right/>
        <top/>
        <bottom/>
      </border>
    </odxf>
    <ndxf>
      <border outline="0">
        <left style="thin">
          <color indexed="64"/>
        </left>
        <right style="thin">
          <color indexed="64"/>
        </right>
        <top style="thin">
          <color indexed="64"/>
        </top>
        <bottom style="thin">
          <color indexed="64"/>
        </bottom>
      </border>
    </ndxf>
  </rcc>
  <rcc rId="127" sId="1" odxf="1" s="1" dxf="1">
    <nc r="B12"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128" sId="1" odxf="1" s="1" dxf="1">
    <nc r="C12" t="inlineStr">
      <is>
        <t>john@dangelorealty.com</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129" sId="1" odxf="1" dxf="1">
    <nc r="D12" t="inlineStr">
      <is>
        <t>954-463-9881</t>
      </is>
    </nc>
    <odxf>
      <border outline="0">
        <left/>
        <right/>
        <top/>
        <bottom/>
      </border>
    </odxf>
    <ndxf>
      <border outline="0">
        <left style="thin">
          <color indexed="64"/>
        </left>
        <right style="thin">
          <color indexed="64"/>
        </right>
        <top style="thin">
          <color indexed="64"/>
        </top>
        <bottom style="thin">
          <color indexed="64"/>
        </bottom>
      </border>
    </ndxf>
  </rcc>
  <rfmt sheetId="1" sqref="E12" start="0" length="0">
    <dxf>
      <border outline="0">
        <left style="thin">
          <color indexed="64"/>
        </left>
        <right style="thin">
          <color indexed="64"/>
        </right>
        <top style="thin">
          <color indexed="64"/>
        </top>
        <bottom style="thin">
          <color indexed="64"/>
        </bottom>
      </border>
    </dxf>
  </rfmt>
  <rcc rId="130" sId="1" odxf="1" dxf="1">
    <nc r="F12" t="inlineStr">
      <is>
        <t>D'Angelo Realty</t>
      </is>
    </nc>
    <odxf>
      <border outline="0">
        <left/>
        <right/>
        <top/>
        <bottom/>
      </border>
    </odxf>
    <ndxf>
      <border outline="0">
        <left style="thin">
          <color indexed="64"/>
        </left>
        <right style="thin">
          <color indexed="64"/>
        </right>
        <top style="thin">
          <color indexed="64"/>
        </top>
        <bottom style="thin">
          <color indexed="64"/>
        </bottom>
      </border>
    </ndxf>
  </rcc>
  <rfmt sheetId="1" sqref="G12" start="0" length="0">
    <dxf>
      <border outline="0">
        <left style="thin">
          <color indexed="64"/>
        </left>
        <right style="thin">
          <color indexed="64"/>
        </right>
        <top style="thin">
          <color indexed="64"/>
        </top>
        <bottom style="thin">
          <color indexed="64"/>
        </bottom>
      </border>
    </dxf>
  </rfmt>
  <rcc rId="131" sId="1" odxf="1" dxf="1">
    <nc r="A13" t="inlineStr">
      <is>
        <t>Los Prados</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132" sId="1" odxf="1" s="1" dxf="1">
    <nc r="B13"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133" sId="1" odxf="1" s="1" dxf="1">
    <nc r="C13" t="inlineStr">
      <is>
        <t>Contact Sheet</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134" sId="1" odxf="1" dxf="1">
    <nc r="D13" t="inlineStr">
      <is>
        <t>877-702-3714</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fmt sheetId="1" sqref="E13" start="0" length="0">
    <dxf>
      <fill>
        <patternFill patternType="solid">
          <bgColor rgb="FFFFFF00"/>
        </patternFill>
      </fill>
      <border outline="0">
        <left style="thin">
          <color indexed="64"/>
        </left>
        <right style="thin">
          <color indexed="64"/>
        </right>
        <top style="thin">
          <color indexed="64"/>
        </top>
        <bottom style="thin">
          <color indexed="64"/>
        </bottom>
      </border>
    </dxf>
  </rfmt>
  <rcc rId="135" sId="1" odxf="1" dxf="1">
    <nc r="F13" t="inlineStr">
      <is>
        <t>ZRS</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136" sId="1" odxf="1" s="1" dxf="1">
    <nc r="G13" t="inlineStr">
      <is>
        <t>rjames@zrsmanagement.com</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137" sId="1" odxf="1" dxf="1">
    <nc r="A14" t="inlineStr">
      <is>
        <t>Mar Lago Village</t>
      </is>
    </nc>
    <odxf>
      <border outline="0">
        <left/>
        <right/>
        <top/>
        <bottom/>
      </border>
    </odxf>
    <ndxf>
      <border outline="0">
        <left style="thin">
          <color indexed="64"/>
        </left>
        <right style="thin">
          <color indexed="64"/>
        </right>
        <top style="thin">
          <color indexed="64"/>
        </top>
        <bottom style="thin">
          <color indexed="64"/>
        </bottom>
      </border>
    </ndxf>
  </rcc>
  <rcc rId="138" sId="1" odxf="1" s="1" dxf="1">
    <nc r="B14"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139" sId="1" odxf="1" s="1" dxf="1">
    <nc r="C14" t="inlineStr">
      <is>
        <t>Contact Sheet</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140" sId="1" odxf="1" dxf="1">
    <nc r="D14" t="inlineStr">
      <is>
        <t>877-681-5680</t>
      </is>
    </nc>
    <odxf>
      <border outline="0">
        <left/>
        <right/>
        <top/>
        <bottom/>
      </border>
    </odxf>
    <ndxf>
      <border outline="0">
        <left style="thin">
          <color indexed="64"/>
        </left>
        <right style="thin">
          <color indexed="64"/>
        </right>
        <top style="thin">
          <color indexed="64"/>
        </top>
        <bottom style="thin">
          <color indexed="64"/>
        </bottom>
      </border>
    </ndxf>
  </rcc>
  <rfmt sheetId="1" sqref="E14" start="0" length="0">
    <dxf>
      <border outline="0">
        <left style="thin">
          <color indexed="64"/>
        </left>
        <right style="thin">
          <color indexed="64"/>
        </right>
        <top style="thin">
          <color indexed="64"/>
        </top>
        <bottom style="thin">
          <color indexed="64"/>
        </bottom>
      </border>
    </dxf>
  </rfmt>
  <rcc rId="141" sId="1" odxf="1" dxf="1">
    <nc r="F14" t="inlineStr">
      <is>
        <t>ZRS</t>
      </is>
    </nc>
    <odxf>
      <border outline="0">
        <left/>
        <right/>
        <top/>
        <bottom/>
      </border>
    </odxf>
    <ndxf>
      <border outline="0">
        <left style="thin">
          <color indexed="64"/>
        </left>
        <right style="thin">
          <color indexed="64"/>
        </right>
        <top style="thin">
          <color indexed="64"/>
        </top>
        <bottom style="thin">
          <color indexed="64"/>
        </bottom>
      </border>
    </ndxf>
  </rcc>
  <rfmt sheetId="1" sqref="G14" start="0" length="0">
    <dxf>
      <border outline="0">
        <left style="thin">
          <color indexed="64"/>
        </left>
        <right style="thin">
          <color indexed="64"/>
        </right>
        <top style="thin">
          <color indexed="64"/>
        </top>
        <bottom style="thin">
          <color indexed="64"/>
        </bottom>
      </border>
    </dxf>
  </rfmt>
  <rcc rId="142" sId="1" odxf="1" dxf="1">
    <nc r="A15" t="inlineStr">
      <is>
        <t>Midtown 24</t>
      </is>
    </nc>
    <odxf>
      <border outline="0">
        <left/>
        <right/>
        <top/>
        <bottom/>
      </border>
    </odxf>
    <ndxf>
      <border outline="0">
        <left style="thin">
          <color indexed="64"/>
        </left>
        <right style="thin">
          <color indexed="64"/>
        </right>
        <top style="thin">
          <color indexed="64"/>
        </top>
        <bottom style="thin">
          <color indexed="64"/>
        </bottom>
      </border>
    </ndxf>
  </rcc>
  <rcc rId="143" sId="1" odxf="1" s="1" dxf="1">
    <nc r="B15"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144" sId="1" odxf="1" s="1" dxf="1">
    <nc r="C15" t="inlineStr">
      <is>
        <t>Contact Sheet</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145" sId="1" odxf="1" dxf="1">
    <nc r="D15" t="inlineStr">
      <is>
        <t>866-603-0080</t>
      </is>
    </nc>
    <odxf>
      <border outline="0">
        <left/>
        <right/>
        <top/>
        <bottom/>
      </border>
    </odxf>
    <ndxf>
      <border outline="0">
        <left style="thin">
          <color indexed="64"/>
        </left>
        <right style="thin">
          <color indexed="64"/>
        </right>
        <top style="thin">
          <color indexed="64"/>
        </top>
        <bottom style="thin">
          <color indexed="64"/>
        </bottom>
      </border>
    </ndxf>
  </rcc>
  <rfmt sheetId="1" sqref="E15" start="0" length="0">
    <dxf>
      <border outline="0">
        <left style="thin">
          <color indexed="64"/>
        </left>
        <right style="thin">
          <color indexed="64"/>
        </right>
        <top style="thin">
          <color indexed="64"/>
        </top>
        <bottom style="thin">
          <color indexed="64"/>
        </bottom>
      </border>
    </dxf>
  </rfmt>
  <rcc rId="146" sId="1" odxf="1" dxf="1">
    <nc r="F15" t="inlineStr">
      <is>
        <t>Milestone</t>
      </is>
    </nc>
    <odxf>
      <border outline="0">
        <left/>
        <right/>
        <top/>
        <bottom/>
      </border>
    </odxf>
    <ndxf>
      <border outline="0">
        <left style="thin">
          <color indexed="64"/>
        </left>
        <right style="thin">
          <color indexed="64"/>
        </right>
        <top style="thin">
          <color indexed="64"/>
        </top>
        <bottom style="thin">
          <color indexed="64"/>
        </bottom>
      </border>
    </ndxf>
  </rcc>
  <rfmt sheetId="1" sqref="G15" start="0" length="0">
    <dxf>
      <border outline="0">
        <left style="thin">
          <color indexed="64"/>
        </left>
        <right style="thin">
          <color indexed="64"/>
        </right>
        <top style="thin">
          <color indexed="64"/>
        </top>
        <bottom style="thin">
          <color indexed="64"/>
        </bottom>
      </border>
    </dxf>
  </rfmt>
  <rcc rId="147" sId="1" odxf="1" dxf="1">
    <nc r="A16" t="inlineStr">
      <is>
        <t>New River Cove</t>
      </is>
    </nc>
    <odxf>
      <border outline="0">
        <left/>
        <right/>
        <top/>
        <bottom/>
      </border>
    </odxf>
    <ndxf>
      <border outline="0">
        <left style="thin">
          <color indexed="64"/>
        </left>
        <right style="thin">
          <color indexed="64"/>
        </right>
        <top style="thin">
          <color indexed="64"/>
        </top>
        <bottom style="thin">
          <color indexed="64"/>
        </bottom>
      </border>
    </ndxf>
  </rcc>
  <rcc rId="148" sId="1" odxf="1" s="1" dxf="1">
    <nc r="B16"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149" sId="1" odxf="1" s="1" dxf="1">
    <nc r="C16" t="inlineStr">
      <is>
        <t>Contact Sheet</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150" sId="1" odxf="1" dxf="1">
    <nc r="D16" t="inlineStr">
      <is>
        <t>866-692-1628</t>
      </is>
    </nc>
    <odxf>
      <border outline="0">
        <left/>
        <right/>
        <top/>
        <bottom/>
      </border>
    </odxf>
    <ndxf>
      <border outline="0">
        <left style="thin">
          <color indexed="64"/>
        </left>
        <right style="thin">
          <color indexed="64"/>
        </right>
        <top style="thin">
          <color indexed="64"/>
        </top>
        <bottom style="thin">
          <color indexed="64"/>
        </bottom>
      </border>
    </ndxf>
  </rcc>
  <rfmt sheetId="1" sqref="E16" start="0" length="0">
    <dxf>
      <border outline="0">
        <left style="thin">
          <color indexed="64"/>
        </left>
        <right style="thin">
          <color indexed="64"/>
        </right>
        <top style="thin">
          <color indexed="64"/>
        </top>
        <bottom style="thin">
          <color indexed="64"/>
        </bottom>
      </border>
    </dxf>
  </rfmt>
  <rcc rId="151" sId="1" odxf="1" dxf="1">
    <nc r="F16" t="inlineStr">
      <is>
        <t>Milestone</t>
      </is>
    </nc>
    <odxf>
      <border outline="0">
        <left/>
        <right/>
        <top/>
        <bottom/>
      </border>
    </odxf>
    <ndxf>
      <border outline="0">
        <left style="thin">
          <color indexed="64"/>
        </left>
        <right style="thin">
          <color indexed="64"/>
        </right>
        <top style="thin">
          <color indexed="64"/>
        </top>
        <bottom style="thin">
          <color indexed="64"/>
        </bottom>
      </border>
    </ndxf>
  </rcc>
  <rfmt sheetId="1" sqref="G16" start="0" length="0">
    <dxf>
      <border outline="0">
        <left style="thin">
          <color indexed="64"/>
        </left>
        <right style="thin">
          <color indexed="64"/>
        </right>
        <top style="thin">
          <color indexed="64"/>
        </top>
        <bottom style="thin">
          <color indexed="64"/>
        </bottom>
      </border>
    </dxf>
  </rfmt>
  <rcc rId="152" sId="1" odxf="1" dxf="1">
    <nc r="A17" t="inlineStr">
      <is>
        <t>Nexus Sawgrass</t>
      </is>
    </nc>
    <odxf>
      <border outline="0">
        <left/>
        <right/>
        <top/>
        <bottom/>
      </border>
    </odxf>
    <ndxf>
      <border outline="0">
        <left style="thin">
          <color indexed="64"/>
        </left>
        <right style="thin">
          <color indexed="64"/>
        </right>
        <top style="thin">
          <color indexed="64"/>
        </top>
        <bottom style="thin">
          <color indexed="64"/>
        </bottom>
      </border>
    </ndxf>
  </rcc>
  <rcc rId="153" sId="1" odxf="1" s="1" dxf="1">
    <nc r="B17"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154" sId="1" odxf="1" s="1" dxf="1">
    <nc r="C17" t="inlineStr">
      <is>
        <t>Contact Sheet</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155" sId="1" odxf="1" dxf="1">
    <nc r="D17" t="inlineStr">
      <is>
        <t>844-737-1655</t>
      </is>
    </nc>
    <odxf>
      <border outline="0">
        <left/>
        <right/>
        <top/>
        <bottom/>
      </border>
    </odxf>
    <ndxf>
      <border outline="0">
        <left style="thin">
          <color indexed="64"/>
        </left>
        <right style="thin">
          <color indexed="64"/>
        </right>
        <top style="thin">
          <color indexed="64"/>
        </top>
        <bottom style="thin">
          <color indexed="64"/>
        </bottom>
      </border>
    </ndxf>
  </rcc>
  <rfmt sheetId="1" sqref="E17" start="0" length="0">
    <dxf>
      <border outline="0">
        <left style="thin">
          <color indexed="64"/>
        </left>
        <right style="thin">
          <color indexed="64"/>
        </right>
        <top style="thin">
          <color indexed="64"/>
        </top>
        <bottom style="thin">
          <color indexed="64"/>
        </bottom>
      </border>
    </dxf>
  </rfmt>
  <rcc rId="156" sId="1" odxf="1" dxf="1">
    <nc r="F17" t="inlineStr">
      <is>
        <t>Equity Apartments</t>
      </is>
    </nc>
    <odxf>
      <border outline="0">
        <left/>
        <right/>
        <top/>
        <bottom/>
      </border>
    </odxf>
    <ndxf>
      <border outline="0">
        <left style="thin">
          <color indexed="64"/>
        </left>
        <right style="thin">
          <color indexed="64"/>
        </right>
        <top style="thin">
          <color indexed="64"/>
        </top>
        <bottom style="thin">
          <color indexed="64"/>
        </bottom>
      </border>
    </ndxf>
  </rcc>
  <rfmt sheetId="1" sqref="G17" start="0" length="0">
    <dxf>
      <border outline="0">
        <left style="thin">
          <color indexed="64"/>
        </left>
        <right style="thin">
          <color indexed="64"/>
        </right>
        <top style="thin">
          <color indexed="64"/>
        </top>
        <bottom style="thin">
          <color indexed="64"/>
        </bottom>
      </border>
    </dxf>
  </rfmt>
  <rcc rId="157" sId="1" odxf="1" dxf="1">
    <nc r="A18" t="inlineStr">
      <is>
        <t>Palm Trace Landing</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158" sId="1" odxf="1" s="1" dxf="1">
    <nc r="B18"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159" sId="1" odxf="1" s="1" dxf="1">
    <nc r="C18" t="inlineStr">
      <is>
        <t>Contact Sheet</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160" sId="1" odxf="1" dxf="1">
    <nc r="D18" t="inlineStr">
      <is>
        <t>866-694-3983</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fmt sheetId="1" sqref="E18" start="0" length="0">
    <dxf>
      <fill>
        <patternFill patternType="solid">
          <bgColor rgb="FFFFFF00"/>
        </patternFill>
      </fill>
      <border outline="0">
        <left style="thin">
          <color indexed="64"/>
        </left>
        <right style="thin">
          <color indexed="64"/>
        </right>
        <top style="thin">
          <color indexed="64"/>
        </top>
        <bottom style="thin">
          <color indexed="64"/>
        </bottom>
      </border>
    </dxf>
  </rfmt>
  <rcc rId="161" sId="1" odxf="1" dxf="1">
    <nc r="F18" t="inlineStr">
      <is>
        <t>Milestone</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162" sId="1" odxf="1" s="1" dxf="1">
    <nc r="G18" t="inlineStr">
      <is>
        <t xml:space="preserve">palmtracecd@milestone-mgt.com </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163" sId="1" odxf="1" dxf="1">
    <nc r="A19" t="inlineStr">
      <is>
        <t>Parc 3400</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164" sId="1" odxf="1" s="1" dxf="1">
    <nc r="B19"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165" sId="1" odxf="1" s="1" dxf="1">
    <nc r="C19" t="inlineStr">
      <is>
        <t>Contact Sheet</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166" sId="1" odxf="1" dxf="1">
    <nc r="D19" t="inlineStr">
      <is>
        <t>954-573-2004</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167" sId="1" odxf="1" dxf="1">
    <nc r="E19" t="inlineStr">
      <is>
        <t>Fallon Preston</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fmt sheetId="1" sqref="F19" start="0" length="0">
    <dxf>
      <fill>
        <patternFill patternType="solid">
          <bgColor rgb="FFFFFF00"/>
        </patternFill>
      </fill>
      <border outline="0">
        <left style="thin">
          <color indexed="64"/>
        </left>
        <right style="thin">
          <color indexed="64"/>
        </right>
        <top style="thin">
          <color indexed="64"/>
        </top>
        <bottom style="thin">
          <color indexed="64"/>
        </bottom>
      </border>
    </dxf>
  </rfmt>
  <rcc rId="168" sId="1" odxf="1" s="1" dxf="1">
    <nc r="G19" t="inlineStr">
      <is>
        <t xml:space="preserve">manager@parc3400.com </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169" sId="1" odxf="1" dxf="1">
    <nc r="A20" t="inlineStr">
      <is>
        <t>Plantation Colony</t>
      </is>
    </nc>
    <odxf>
      <border outline="0">
        <left/>
        <right/>
        <top/>
        <bottom/>
      </border>
    </odxf>
    <ndxf>
      <border outline="0">
        <left style="thin">
          <color indexed="64"/>
        </left>
        <right style="thin">
          <color indexed="64"/>
        </right>
        <top style="thin">
          <color indexed="64"/>
        </top>
        <bottom style="thin">
          <color indexed="64"/>
        </bottom>
      </border>
    </ndxf>
  </rcc>
  <rcc rId="170" sId="1" odxf="1" s="1" dxf="1">
    <nc r="B20"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171" sId="1" odxf="1" s="1" dxf="1">
    <nc r="C20" t="inlineStr">
      <is>
        <t>Contact Sheet</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172" sId="1" odxf="1" dxf="1">
    <nc r="D20" t="inlineStr">
      <is>
        <t>855-661-3814</t>
      </is>
    </nc>
    <odxf>
      <border outline="0">
        <left/>
        <right/>
        <top/>
        <bottom/>
      </border>
    </odxf>
    <ndxf>
      <border outline="0">
        <left style="thin">
          <color indexed="64"/>
        </left>
        <right style="thin">
          <color indexed="64"/>
        </right>
        <top style="thin">
          <color indexed="64"/>
        </top>
        <bottom style="thin">
          <color indexed="64"/>
        </bottom>
      </border>
    </ndxf>
  </rcc>
  <rfmt sheetId="1" sqref="E20" start="0" length="0">
    <dxf>
      <border outline="0">
        <left style="thin">
          <color indexed="64"/>
        </left>
        <right style="thin">
          <color indexed="64"/>
        </right>
        <top style="thin">
          <color indexed="64"/>
        </top>
        <bottom style="thin">
          <color indexed="64"/>
        </bottom>
      </border>
    </dxf>
  </rfmt>
  <rcc rId="173" sId="1" odxf="1" dxf="1">
    <nc r="F20" t="inlineStr">
      <is>
        <t>Greystar</t>
      </is>
    </nc>
    <odxf>
      <border outline="0">
        <left/>
        <right/>
        <top/>
        <bottom/>
      </border>
    </odxf>
    <ndxf>
      <border outline="0">
        <left style="thin">
          <color indexed="64"/>
        </left>
        <right style="thin">
          <color indexed="64"/>
        </right>
        <top style="thin">
          <color indexed="64"/>
        </top>
        <bottom style="thin">
          <color indexed="64"/>
        </bottom>
      </border>
    </ndxf>
  </rcc>
  <rfmt sheetId="1" sqref="G20" start="0" length="0">
    <dxf>
      <border outline="0">
        <left style="thin">
          <color indexed="64"/>
        </left>
        <right style="thin">
          <color indexed="64"/>
        </right>
        <top style="thin">
          <color indexed="64"/>
        </top>
        <bottom style="thin">
          <color indexed="64"/>
        </bottom>
      </border>
    </dxf>
  </rfmt>
  <rcc rId="174" sId="1" odxf="1" dxf="1">
    <nc r="A21" t="inlineStr">
      <is>
        <t>Shalimar at Davie</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175" sId="1" odxf="1" s="1" dxf="1">
    <nc r="B21"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176" sId="1" odxf="1" s="1" dxf="1">
    <nc r="C21" t="inlineStr">
      <is>
        <t>shalimarmgr@tmrealtyservices.com</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177" sId="1" odxf="1" dxf="1">
    <nc r="D21" t="inlineStr">
      <is>
        <t>954-538-8101</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178" sId="1" odxf="1" dxf="1">
    <nc r="E21" t="inlineStr">
      <is>
        <t>Nicole Chiong</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179" sId="1" odxf="1" dxf="1">
    <nc r="F21" t="inlineStr">
      <is>
        <t>TM Realty</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180" sId="1" odxf="1" s="1" dxf="1">
    <nc r="G21" t="inlineStr">
      <is>
        <t xml:space="preserve">shalimarmgr@tmrealtyservices.com </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181" sId="1" odxf="1" dxf="1">
    <nc r="A22" t="inlineStr">
      <is>
        <t>Sheridan Lake Club</t>
      </is>
    </nc>
    <odxf>
      <border outline="0">
        <left/>
        <right/>
        <top/>
        <bottom/>
      </border>
    </odxf>
    <ndxf>
      <border outline="0">
        <left style="thin">
          <color indexed="64"/>
        </left>
        <right style="thin">
          <color indexed="64"/>
        </right>
        <top style="thin">
          <color indexed="64"/>
        </top>
        <bottom style="thin">
          <color indexed="64"/>
        </bottom>
      </border>
    </ndxf>
  </rcc>
  <rcc rId="182" sId="1" odxf="1" s="1" dxf="1">
    <nc r="B22"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183" sId="1" odxf="1" s="1" dxf="1">
    <nc r="C22" t="inlineStr">
      <is>
        <t>Contact Sheet</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184" sId="1" odxf="1" dxf="1">
    <nc r="D22" t="inlineStr">
      <is>
        <t>866-697-1171</t>
      </is>
    </nc>
    <odxf>
      <border outline="0">
        <left/>
        <right/>
        <top/>
        <bottom/>
      </border>
    </odxf>
    <ndxf>
      <border outline="0">
        <left style="thin">
          <color indexed="64"/>
        </left>
        <right style="thin">
          <color indexed="64"/>
        </right>
        <top style="thin">
          <color indexed="64"/>
        </top>
        <bottom style="thin">
          <color indexed="64"/>
        </bottom>
      </border>
    </ndxf>
  </rcc>
  <rfmt sheetId="1" sqref="E22" start="0" length="0">
    <dxf>
      <border outline="0">
        <left style="thin">
          <color indexed="64"/>
        </left>
        <right style="thin">
          <color indexed="64"/>
        </right>
        <top style="thin">
          <color indexed="64"/>
        </top>
        <bottom style="thin">
          <color indexed="64"/>
        </bottom>
      </border>
    </dxf>
  </rfmt>
  <rcc rId="185" sId="1" odxf="1" dxf="1">
    <nc r="F22" t="inlineStr">
      <is>
        <t>Milestone</t>
      </is>
    </nc>
    <odxf>
      <border outline="0">
        <left/>
        <right/>
        <top/>
        <bottom/>
      </border>
    </odxf>
    <ndxf>
      <border outline="0">
        <left style="thin">
          <color indexed="64"/>
        </left>
        <right style="thin">
          <color indexed="64"/>
        </right>
        <top style="thin">
          <color indexed="64"/>
        </top>
        <bottom style="thin">
          <color indexed="64"/>
        </bottom>
      </border>
    </ndxf>
  </rcc>
  <rfmt sheetId="1" sqref="G22" start="0" length="0">
    <dxf>
      <border outline="0">
        <left style="thin">
          <color indexed="64"/>
        </left>
        <right style="thin">
          <color indexed="64"/>
        </right>
        <top style="thin">
          <color indexed="64"/>
        </top>
        <bottom style="thin">
          <color indexed="64"/>
        </bottom>
      </border>
    </dxf>
  </rfmt>
  <rcc rId="186" sId="1" odxf="1" dxf="1">
    <nc r="A23" t="inlineStr">
      <is>
        <t>Sheridan Ocean Club</t>
      </is>
    </nc>
    <odxf>
      <border outline="0">
        <left/>
        <right/>
        <top/>
        <bottom/>
      </border>
    </odxf>
    <ndxf>
      <border outline="0">
        <left style="thin">
          <color indexed="64"/>
        </left>
        <right style="thin">
          <color indexed="64"/>
        </right>
        <top style="thin">
          <color indexed="64"/>
        </top>
        <bottom style="thin">
          <color indexed="64"/>
        </bottom>
      </border>
    </ndxf>
  </rcc>
  <rcc rId="187" sId="1" odxf="1" s="1" dxf="1">
    <nc r="B23"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188" sId="1" odxf="1" s="1" dxf="1">
    <nc r="C23" t="inlineStr">
      <is>
        <t>Contact Sheet</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189" sId="1" odxf="1" dxf="1">
    <nc r="D23" t="inlineStr">
      <is>
        <t>866-697-7613</t>
      </is>
    </nc>
    <odxf>
      <border outline="0">
        <left/>
        <right/>
        <top/>
        <bottom/>
      </border>
    </odxf>
    <ndxf>
      <border outline="0">
        <left style="thin">
          <color indexed="64"/>
        </left>
        <right style="thin">
          <color indexed="64"/>
        </right>
        <top style="thin">
          <color indexed="64"/>
        </top>
        <bottom style="thin">
          <color indexed="64"/>
        </bottom>
      </border>
    </ndxf>
  </rcc>
  <rfmt sheetId="1" sqref="E23" start="0" length="0">
    <dxf>
      <border outline="0">
        <left style="thin">
          <color indexed="64"/>
        </left>
        <right style="thin">
          <color indexed="64"/>
        </right>
        <top style="thin">
          <color indexed="64"/>
        </top>
        <bottom style="thin">
          <color indexed="64"/>
        </bottom>
      </border>
    </dxf>
  </rfmt>
  <rcc rId="190" sId="1" odxf="1" dxf="1">
    <nc r="F23" t="inlineStr">
      <is>
        <t>Milestone</t>
      </is>
    </nc>
    <odxf>
      <border outline="0">
        <left/>
        <right/>
        <top/>
        <bottom/>
      </border>
    </odxf>
    <ndxf>
      <border outline="0">
        <left style="thin">
          <color indexed="64"/>
        </left>
        <right style="thin">
          <color indexed="64"/>
        </right>
        <top style="thin">
          <color indexed="64"/>
        </top>
        <bottom style="thin">
          <color indexed="64"/>
        </bottom>
      </border>
    </ndxf>
  </rcc>
  <rfmt sheetId="1" sqref="G23" start="0" length="0">
    <dxf>
      <border outline="0">
        <left style="thin">
          <color indexed="64"/>
        </left>
        <right style="thin">
          <color indexed="64"/>
        </right>
        <top style="thin">
          <color indexed="64"/>
        </top>
        <bottom style="thin">
          <color indexed="64"/>
        </bottom>
      </border>
    </dxf>
  </rfmt>
  <rcc rId="191" sId="1" odxf="1" dxf="1">
    <nc r="A24" t="inlineStr">
      <is>
        <t>Siena Apartments</t>
      </is>
    </nc>
    <odxf>
      <border outline="0">
        <left/>
        <right/>
        <top/>
        <bottom/>
      </border>
    </odxf>
    <ndxf>
      <border outline="0">
        <left style="thin">
          <color indexed="64"/>
        </left>
        <right style="thin">
          <color indexed="64"/>
        </right>
        <top style="thin">
          <color indexed="64"/>
        </top>
        <bottom style="thin">
          <color indexed="64"/>
        </bottom>
      </border>
    </ndxf>
  </rcc>
  <rcc rId="192" sId="1" odxf="1" s="1" dxf="1">
    <nc r="B24"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193" sId="1" odxf="1" dxf="1">
    <nc r="C24" t="inlineStr">
      <is>
        <t>N/A</t>
      </is>
    </nc>
    <odxf>
      <border outline="0">
        <left/>
        <right/>
        <top/>
        <bottom/>
      </border>
    </odxf>
    <ndxf>
      <border outline="0">
        <left style="thin">
          <color indexed="64"/>
        </left>
        <right style="thin">
          <color indexed="64"/>
        </right>
        <top style="thin">
          <color indexed="64"/>
        </top>
        <bottom style="thin">
          <color indexed="64"/>
        </bottom>
      </border>
    </ndxf>
  </rcc>
  <rcc rId="194" sId="1" odxf="1" dxf="1">
    <nc r="D24" t="inlineStr">
      <is>
        <t>954-715-4564</t>
      </is>
    </nc>
    <odxf>
      <border outline="0">
        <left/>
        <right/>
        <top/>
        <bottom/>
      </border>
    </odxf>
    <ndxf>
      <border outline="0">
        <left style="thin">
          <color indexed="64"/>
        </left>
        <right style="thin">
          <color indexed="64"/>
        </right>
        <top style="thin">
          <color indexed="64"/>
        </top>
        <bottom style="thin">
          <color indexed="64"/>
        </bottom>
      </border>
    </ndxf>
  </rcc>
  <rfmt sheetId="1" sqref="E24" start="0" length="0">
    <dxf>
      <border outline="0">
        <left style="thin">
          <color indexed="64"/>
        </left>
        <right style="thin">
          <color indexed="64"/>
        </right>
        <top style="thin">
          <color indexed="64"/>
        </top>
        <bottom style="thin">
          <color indexed="64"/>
        </bottom>
      </border>
    </dxf>
  </rfmt>
  <rcc rId="195" sId="1" odxf="1" dxf="1">
    <nc r="F24" t="inlineStr">
      <is>
        <t>Fairfield Residential</t>
      </is>
    </nc>
    <odxf>
      <border outline="0">
        <left/>
        <right/>
        <top/>
        <bottom/>
      </border>
    </odxf>
    <ndxf>
      <border outline="0">
        <left style="thin">
          <color indexed="64"/>
        </left>
        <right style="thin">
          <color indexed="64"/>
        </right>
        <top style="thin">
          <color indexed="64"/>
        </top>
        <bottom style="thin">
          <color indexed="64"/>
        </bottom>
      </border>
    </ndxf>
  </rcc>
  <rfmt sheetId="1" sqref="G24" start="0" length="0">
    <dxf>
      <border outline="0">
        <left style="thin">
          <color indexed="64"/>
        </left>
        <right style="thin">
          <color indexed="64"/>
        </right>
        <top style="thin">
          <color indexed="64"/>
        </top>
        <bottom style="thin">
          <color indexed="64"/>
        </bottom>
      </border>
    </dxf>
  </rfmt>
  <rcc rId="196" sId="1" odxf="1" dxf="1">
    <nc r="A25" t="inlineStr">
      <is>
        <t>Solero at Plantation</t>
      </is>
    </nc>
    <odxf>
      <border outline="0">
        <left/>
        <right/>
        <top/>
        <bottom/>
      </border>
    </odxf>
    <ndxf>
      <border outline="0">
        <left style="thin">
          <color indexed="64"/>
        </left>
        <right style="thin">
          <color indexed="64"/>
        </right>
        <top style="thin">
          <color indexed="64"/>
        </top>
        <bottom style="thin">
          <color indexed="64"/>
        </bottom>
      </border>
    </ndxf>
  </rcc>
  <rcc rId="197" sId="1" odxf="1" s="1" dxf="1">
    <nc r="B25"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198" sId="1" odxf="1" s="1" dxf="1">
    <nc r="C25" t="inlineStr">
      <is>
        <t>solero-w@m.knck.io</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199" sId="1" odxf="1" dxf="1">
    <nc r="D25" t="inlineStr">
      <is>
        <t>954-642-2588</t>
      </is>
    </nc>
    <odxf>
      <border outline="0">
        <left/>
        <right/>
        <top/>
        <bottom/>
      </border>
    </odxf>
    <ndxf>
      <border outline="0">
        <left style="thin">
          <color indexed="64"/>
        </left>
        <right style="thin">
          <color indexed="64"/>
        </right>
        <top style="thin">
          <color indexed="64"/>
        </top>
        <bottom style="thin">
          <color indexed="64"/>
        </bottom>
      </border>
    </ndxf>
  </rcc>
  <rfmt sheetId="1" sqref="E25" start="0" length="0">
    <dxf>
      <border outline="0">
        <left style="thin">
          <color indexed="64"/>
        </left>
        <right style="thin">
          <color indexed="64"/>
        </right>
        <top style="thin">
          <color indexed="64"/>
        </top>
        <bottom style="thin">
          <color indexed="64"/>
        </bottom>
      </border>
    </dxf>
  </rfmt>
  <rcc rId="200" sId="1" odxf="1" dxf="1">
    <nc r="F25" t="inlineStr">
      <is>
        <t>Grand Peaks</t>
      </is>
    </nc>
    <odxf>
      <border outline="0">
        <left/>
        <right/>
        <top/>
        <bottom/>
      </border>
    </odxf>
    <ndxf>
      <border outline="0">
        <left style="thin">
          <color indexed="64"/>
        </left>
        <right style="thin">
          <color indexed="64"/>
        </right>
        <top style="thin">
          <color indexed="64"/>
        </top>
        <bottom style="thin">
          <color indexed="64"/>
        </bottom>
      </border>
    </ndxf>
  </rcc>
  <rfmt sheetId="1" sqref="G25" start="0" length="0">
    <dxf>
      <border outline="0">
        <left style="thin">
          <color indexed="64"/>
        </left>
        <right style="thin">
          <color indexed="64"/>
        </right>
        <top style="thin">
          <color indexed="64"/>
        </top>
        <bottom style="thin">
          <color indexed="64"/>
        </bottom>
      </border>
    </dxf>
  </rfmt>
  <rcc rId="201" sId="1" odxf="1" dxf="1">
    <nc r="A26" t="inlineStr">
      <is>
        <t>St. Tropez</t>
      </is>
    </nc>
    <odxf>
      <border outline="0">
        <left/>
        <right/>
        <top/>
        <bottom/>
      </border>
    </odxf>
    <ndxf>
      <border outline="0">
        <left style="thin">
          <color indexed="64"/>
        </left>
        <right style="thin">
          <color indexed="64"/>
        </right>
        <top style="thin">
          <color indexed="64"/>
        </top>
        <bottom style="thin">
          <color indexed="64"/>
        </bottom>
      </border>
    </ndxf>
  </rcc>
  <rcc rId="202" sId="1" odxf="1" s="1" dxf="1">
    <nc r="B26"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203" sId="1" odxf="1" s="1" dxf="1">
    <nc r="C26" t="inlineStr">
      <is>
        <t>Contact Sheet</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204" sId="1" odxf="1" dxf="1">
    <nc r="D26" t="inlineStr">
      <is>
        <t>954-507-4648</t>
      </is>
    </nc>
    <odxf>
      <border outline="0">
        <left/>
        <right/>
        <top/>
        <bottom/>
      </border>
    </odxf>
    <ndxf>
      <border outline="0">
        <left style="thin">
          <color indexed="64"/>
        </left>
        <right style="thin">
          <color indexed="64"/>
        </right>
        <top style="thin">
          <color indexed="64"/>
        </top>
        <bottom style="thin">
          <color indexed="64"/>
        </bottom>
      </border>
    </ndxf>
  </rcc>
  <rfmt sheetId="1" sqref="E26" start="0" length="0">
    <dxf>
      <border outline="0">
        <left style="thin">
          <color indexed="64"/>
        </left>
        <right style="thin">
          <color indexed="64"/>
        </right>
        <top style="thin">
          <color indexed="64"/>
        </top>
        <bottom style="thin">
          <color indexed="64"/>
        </bottom>
      </border>
    </dxf>
  </rfmt>
  <rcc rId="205" sId="1" odxf="1" dxf="1">
    <nc r="F26" t="inlineStr">
      <is>
        <t>Lincoln Property Co.</t>
      </is>
    </nc>
    <odxf>
      <border outline="0">
        <left/>
        <right/>
        <top/>
        <bottom/>
      </border>
    </odxf>
    <ndxf>
      <border outline="0">
        <left style="thin">
          <color indexed="64"/>
        </left>
        <right style="thin">
          <color indexed="64"/>
        </right>
        <top style="thin">
          <color indexed="64"/>
        </top>
        <bottom style="thin">
          <color indexed="64"/>
        </bottom>
      </border>
    </ndxf>
  </rcc>
  <rfmt sheetId="1" sqref="G26" start="0" length="0">
    <dxf>
      <border outline="0">
        <left style="thin">
          <color indexed="64"/>
        </left>
        <right style="thin">
          <color indexed="64"/>
        </right>
        <top style="thin">
          <color indexed="64"/>
        </top>
        <bottom style="thin">
          <color indexed="64"/>
        </bottom>
      </border>
    </dxf>
  </rfmt>
  <rcc rId="206" sId="1" odxf="1" dxf="1">
    <nc r="A27" t="inlineStr">
      <is>
        <t>The Falls at Marina Bay</t>
      </is>
    </nc>
    <odxf>
      <border outline="0">
        <left/>
        <right/>
        <top/>
        <bottom/>
      </border>
    </odxf>
    <ndxf>
      <border outline="0">
        <left style="thin">
          <color indexed="64"/>
        </left>
        <right style="thin">
          <color indexed="64"/>
        </right>
        <top style="thin">
          <color indexed="64"/>
        </top>
        <bottom style="thin">
          <color indexed="64"/>
        </bottom>
      </border>
    </ndxf>
  </rcc>
  <rcc rId="207" sId="1" odxf="1" s="1" dxf="1">
    <nc r="B27"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208" sId="1" odxf="1" s="1" dxf="1">
    <nc r="C27" t="inlineStr">
      <is>
        <t>leasing@fallsatmarinabay.com</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209" sId="1" odxf="1" dxf="1">
    <nc r="D27" t="inlineStr">
      <is>
        <t>866-550-2823</t>
      </is>
    </nc>
    <odxf>
      <border outline="0">
        <left/>
        <right/>
        <top/>
        <bottom/>
      </border>
    </odxf>
    <ndxf>
      <border outline="0">
        <left style="thin">
          <color indexed="64"/>
        </left>
        <right style="thin">
          <color indexed="64"/>
        </right>
        <top style="thin">
          <color indexed="64"/>
        </top>
        <bottom style="thin">
          <color indexed="64"/>
        </bottom>
      </border>
    </ndxf>
  </rcc>
  <rfmt sheetId="1" sqref="E27" start="0" length="0">
    <dxf>
      <border outline="0">
        <left style="thin">
          <color indexed="64"/>
        </left>
        <right style="thin">
          <color indexed="64"/>
        </right>
        <top style="thin">
          <color indexed="64"/>
        </top>
        <bottom style="thin">
          <color indexed="64"/>
        </bottom>
      </border>
    </dxf>
  </rfmt>
  <rfmt sheetId="1" sqref="F27" start="0" length="0">
    <dxf>
      <border outline="0">
        <left style="thin">
          <color indexed="64"/>
        </left>
        <right style="thin">
          <color indexed="64"/>
        </right>
        <top style="thin">
          <color indexed="64"/>
        </top>
        <bottom style="thin">
          <color indexed="64"/>
        </bottom>
      </border>
    </dxf>
  </rfmt>
  <rfmt sheetId="1" sqref="G27" start="0" length="0">
    <dxf>
      <border outline="0">
        <left style="thin">
          <color indexed="64"/>
        </left>
        <right style="thin">
          <color indexed="64"/>
        </right>
        <top style="thin">
          <color indexed="64"/>
        </top>
        <bottom style="thin">
          <color indexed="64"/>
        </bottom>
      </border>
    </dxf>
  </rfmt>
  <rcc rId="210" sId="1" odxf="1" dxf="1">
    <nc r="A28" t="inlineStr">
      <is>
        <t>The Gardens at Nova</t>
      </is>
    </nc>
    <odxf>
      <border outline="0">
        <left/>
        <right/>
        <top/>
        <bottom/>
      </border>
    </odxf>
    <ndxf>
      <border outline="0">
        <left style="thin">
          <color indexed="64"/>
        </left>
        <right style="thin">
          <color indexed="64"/>
        </right>
        <top style="thin">
          <color indexed="64"/>
        </top>
        <bottom style="thin">
          <color indexed="64"/>
        </bottom>
      </border>
    </ndxf>
  </rcc>
  <rcc rId="211" sId="1" odxf="1" dxf="1">
    <nc r="B28" t="inlineStr">
      <is>
        <t>Website</t>
      </is>
    </nc>
    <odxf>
      <border outline="0">
        <left/>
        <right/>
        <top/>
        <bottom/>
      </border>
    </odxf>
    <ndxf>
      <border outline="0">
        <left style="thin">
          <color indexed="64"/>
        </left>
        <right style="thin">
          <color indexed="64"/>
        </right>
        <top style="thin">
          <color indexed="64"/>
        </top>
        <bottom style="thin">
          <color indexed="64"/>
        </bottom>
      </border>
    </ndxf>
  </rcc>
  <rcc rId="212" sId="1" odxf="1" dxf="1">
    <nc r="C28" t="inlineStr">
      <is>
        <t>Contact Sheet</t>
      </is>
    </nc>
    <odxf>
      <border outline="0">
        <left/>
        <right/>
        <top/>
        <bottom/>
      </border>
    </odxf>
    <ndxf>
      <border outline="0">
        <left style="thin">
          <color indexed="64"/>
        </left>
        <right style="thin">
          <color indexed="64"/>
        </right>
        <top style="thin">
          <color indexed="64"/>
        </top>
        <bottom style="thin">
          <color indexed="64"/>
        </bottom>
      </border>
    </ndxf>
  </rcc>
  <rfmt sheetId="1" sqref="D28" start="0" length="0">
    <dxf>
      <border outline="0">
        <left style="thin">
          <color indexed="64"/>
        </left>
        <right style="thin">
          <color indexed="64"/>
        </right>
        <top style="thin">
          <color indexed="64"/>
        </top>
        <bottom style="thin">
          <color indexed="64"/>
        </bottom>
      </border>
    </dxf>
  </rfmt>
  <rfmt sheetId="1" sqref="E28" start="0" length="0">
    <dxf>
      <border outline="0">
        <left style="thin">
          <color indexed="64"/>
        </left>
        <right style="thin">
          <color indexed="64"/>
        </right>
        <top style="thin">
          <color indexed="64"/>
        </top>
        <bottom style="thin">
          <color indexed="64"/>
        </bottom>
      </border>
    </dxf>
  </rfmt>
  <rfmt sheetId="1" sqref="F28" start="0" length="0">
    <dxf>
      <border outline="0">
        <left style="thin">
          <color indexed="64"/>
        </left>
        <right style="thin">
          <color indexed="64"/>
        </right>
        <top style="thin">
          <color indexed="64"/>
        </top>
        <bottom style="thin">
          <color indexed="64"/>
        </bottom>
      </border>
    </dxf>
  </rfmt>
  <rfmt sheetId="1" sqref="G28" start="0" length="0">
    <dxf>
      <border outline="0">
        <left style="thin">
          <color indexed="64"/>
        </left>
        <right style="thin">
          <color indexed="64"/>
        </right>
        <top style="thin">
          <color indexed="64"/>
        </top>
        <bottom style="thin">
          <color indexed="64"/>
        </bottom>
      </border>
    </dxf>
  </rfmt>
  <rcc rId="213" sId="1" odxf="1" dxf="1">
    <nc r="A29" t="inlineStr">
      <is>
        <t>The Gardens at Stirling</t>
      </is>
    </nc>
    <odxf>
      <border outline="0">
        <left/>
        <right/>
        <top/>
        <bottom/>
      </border>
    </odxf>
    <ndxf>
      <border outline="0">
        <left style="thin">
          <color indexed="64"/>
        </left>
        <right style="thin">
          <color indexed="64"/>
        </right>
        <top style="thin">
          <color indexed="64"/>
        </top>
        <bottom style="thin">
          <color indexed="64"/>
        </bottom>
      </border>
    </ndxf>
  </rcc>
  <rcc rId="214" sId="1" odxf="1" dxf="1">
    <nc r="B29" t="inlineStr">
      <is>
        <t>Website</t>
      </is>
    </nc>
    <odxf>
      <border outline="0">
        <left/>
        <right/>
        <top/>
        <bottom/>
      </border>
    </odxf>
    <ndxf>
      <border outline="0">
        <left style="thin">
          <color indexed="64"/>
        </left>
        <right style="thin">
          <color indexed="64"/>
        </right>
        <top style="thin">
          <color indexed="64"/>
        </top>
        <bottom style="thin">
          <color indexed="64"/>
        </bottom>
      </border>
    </ndxf>
  </rcc>
  <rcc rId="215" sId="1" odxf="1" dxf="1">
    <nc r="C29" t="inlineStr">
      <is>
        <t>Contact Sheet</t>
      </is>
    </nc>
    <odxf>
      <border outline="0">
        <left/>
        <right/>
        <top/>
        <bottom/>
      </border>
    </odxf>
    <ndxf>
      <border outline="0">
        <left style="thin">
          <color indexed="64"/>
        </left>
        <right style="thin">
          <color indexed="64"/>
        </right>
        <top style="thin">
          <color indexed="64"/>
        </top>
        <bottom style="thin">
          <color indexed="64"/>
        </bottom>
      </border>
    </ndxf>
  </rcc>
  <rfmt sheetId="1" sqref="D29" start="0" length="0">
    <dxf>
      <border outline="0">
        <left style="thin">
          <color indexed="64"/>
        </left>
        <right style="thin">
          <color indexed="64"/>
        </right>
        <top style="thin">
          <color indexed="64"/>
        </top>
        <bottom style="thin">
          <color indexed="64"/>
        </bottom>
      </border>
    </dxf>
  </rfmt>
  <rfmt sheetId="1" sqref="E29" start="0" length="0">
    <dxf>
      <border outline="0">
        <left style="thin">
          <color indexed="64"/>
        </left>
        <right style="thin">
          <color indexed="64"/>
        </right>
        <top style="thin">
          <color indexed="64"/>
        </top>
        <bottom style="thin">
          <color indexed="64"/>
        </bottom>
      </border>
    </dxf>
  </rfmt>
  <rfmt sheetId="1" sqref="F29" start="0" length="0">
    <dxf>
      <border outline="0">
        <left style="thin">
          <color indexed="64"/>
        </left>
        <right style="thin">
          <color indexed="64"/>
        </right>
        <top style="thin">
          <color indexed="64"/>
        </top>
        <bottom style="thin">
          <color indexed="64"/>
        </bottom>
      </border>
    </dxf>
  </rfmt>
  <rfmt sheetId="1" sqref="G29" start="0" length="0">
    <dxf>
      <border outline="0">
        <left style="thin">
          <color indexed="64"/>
        </left>
        <right style="thin">
          <color indexed="64"/>
        </right>
        <top style="thin">
          <color indexed="64"/>
        </top>
        <bottom style="thin">
          <color indexed="64"/>
        </bottom>
      </border>
    </dxf>
  </rfmt>
  <rcc rId="216" sId="1" odxf="1" dxf="1">
    <nc r="A30" t="inlineStr">
      <is>
        <t>The Laurels at Jacaranda</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217" sId="1" odxf="1" s="1" dxf="1">
    <nc r="B30"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218" sId="1" odxf="1" s="1" dxf="1">
    <nc r="C30" t="inlineStr">
      <is>
        <t>Contact Sheet</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219" sId="1" odxf="1" dxf="1">
    <nc r="D30" t="inlineStr">
      <is>
        <t>855-569-7744</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fmt sheetId="1" sqref="E30" start="0" length="0">
    <dxf>
      <fill>
        <patternFill patternType="solid">
          <bgColor rgb="FFFFFF00"/>
        </patternFill>
      </fill>
      <border outline="0">
        <left style="thin">
          <color indexed="64"/>
        </left>
        <right style="thin">
          <color indexed="64"/>
        </right>
        <top style="thin">
          <color indexed="64"/>
        </top>
        <bottom style="thin">
          <color indexed="64"/>
        </bottom>
      </border>
    </dxf>
  </rfmt>
  <rcc rId="220" sId="1" odxf="1" dxf="1">
    <nc r="F30" t="inlineStr">
      <is>
        <t>ZRS</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221" sId="1" odxf="1" s="1" dxf="1">
    <nc r="G30" t="inlineStr">
      <is>
        <t xml:space="preserve">thelaurels@zrsmanagement.com </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222" sId="1" odxf="1" dxf="1">
    <nc r="A31" t="inlineStr">
      <is>
        <t>The Palms</t>
      </is>
    </nc>
    <odxf>
      <border outline="0">
        <left/>
        <right/>
        <top/>
        <bottom/>
      </border>
    </odxf>
    <ndxf>
      <border outline="0">
        <left style="thin">
          <color indexed="64"/>
        </left>
        <right style="thin">
          <color indexed="64"/>
        </right>
        <top style="thin">
          <color indexed="64"/>
        </top>
        <bottom style="thin">
          <color indexed="64"/>
        </bottom>
      </border>
    </ndxf>
  </rcc>
  <rcc rId="223" sId="1" odxf="1" s="1" dxf="1">
    <nc r="B31"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224" sId="1" odxf="1" s="1" dxf="1">
    <nc r="C31" t="inlineStr">
      <is>
        <t>Contact Sheet</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225" sId="1" odxf="1" dxf="1">
    <nc r="D31" t="inlineStr">
      <is>
        <t>844-704-9636</t>
      </is>
    </nc>
    <odxf>
      <border outline="0">
        <left/>
        <right/>
        <top/>
        <bottom/>
      </border>
    </odxf>
    <ndxf>
      <border outline="0">
        <left style="thin">
          <color indexed="64"/>
        </left>
        <right style="thin">
          <color indexed="64"/>
        </right>
        <top style="thin">
          <color indexed="64"/>
        </top>
        <bottom style="thin">
          <color indexed="64"/>
        </bottom>
      </border>
    </ndxf>
  </rcc>
  <rfmt sheetId="1" sqref="E31" start="0" length="0">
    <dxf>
      <border outline="0">
        <left style="thin">
          <color indexed="64"/>
        </left>
        <right style="thin">
          <color indexed="64"/>
        </right>
        <top style="thin">
          <color indexed="64"/>
        </top>
        <bottom style="thin">
          <color indexed="64"/>
        </bottom>
      </border>
    </dxf>
  </rfmt>
  <rfmt sheetId="1" sqref="F31" start="0" length="0">
    <dxf>
      <border outline="0">
        <left style="thin">
          <color indexed="64"/>
        </left>
        <right style="thin">
          <color indexed="64"/>
        </right>
        <top style="thin">
          <color indexed="64"/>
        </top>
        <bottom style="thin">
          <color indexed="64"/>
        </bottom>
      </border>
    </dxf>
  </rfmt>
  <rfmt sheetId="1" sqref="G31" start="0" length="0">
    <dxf>
      <border outline="0">
        <left style="thin">
          <color indexed="64"/>
        </left>
        <right style="thin">
          <color indexed="64"/>
        </right>
        <top style="thin">
          <color indexed="64"/>
        </top>
        <bottom style="thin">
          <color indexed="64"/>
        </bottom>
      </border>
    </dxf>
  </rfmt>
  <rcc rId="226" sId="1" odxf="1" dxf="1">
    <nc r="A32" t="inlineStr">
      <is>
        <t>The Terraces Jacaranda</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227" sId="1" odxf="1" s="1" dxf="1">
    <nc r="B32"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228" sId="1" odxf="1" s="1" dxf="1">
    <nc r="C32" t="inlineStr">
      <is>
        <t>Contact Sheet</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229" sId="1" odxf="1" dxf="1">
    <nc r="D32" t="inlineStr">
      <is>
        <t>(954) 472-5499</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fmt sheetId="1" sqref="E32" start="0" length="0">
    <dxf>
      <fill>
        <patternFill patternType="solid">
          <bgColor rgb="FFFFFF00"/>
        </patternFill>
      </fill>
      <border outline="0">
        <left style="thin">
          <color indexed="64"/>
        </left>
        <right style="thin">
          <color indexed="64"/>
        </right>
        <top style="thin">
          <color indexed="64"/>
        </top>
        <bottom style="thin">
          <color indexed="64"/>
        </bottom>
      </border>
    </dxf>
  </rfmt>
  <rcc rId="230" sId="1" odxf="1" dxf="1">
    <nc r="F32" t="inlineStr">
      <is>
        <t>Greystar</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231" sId="1" odxf="1" s="1" dxf="1">
    <nc r="G32" t="inlineStr">
      <is>
        <t xml:space="preserve">terracesapts@greystar.com </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232" sId="1" odxf="1" dxf="1">
    <nc r="A33" t="inlineStr">
      <is>
        <t>The Waves</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233" sId="1" odxf="1" s="1" dxf="1">
    <nc r="B33"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234" sId="1" odxf="1" s="1" dxf="1">
    <nc r="C33" t="inlineStr">
      <is>
        <t>Contact Sheet</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235" sId="1" odxf="1" dxf="1">
    <nc r="D33" t="inlineStr">
      <is>
        <t>877-697-2030</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236" sId="1" odxf="1" dxf="1">
    <nc r="E33" t="inlineStr">
      <is>
        <t>Deanna Rissone</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237" sId="1" odxf="1" dxf="1">
    <nc r="F33" t="inlineStr">
      <is>
        <t>ZRS</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238" sId="1" odxf="1" s="1" dxf="1">
    <nc r="G33" t="inlineStr">
      <is>
        <t>drissone@zrsmanagement.com</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239" sId="1" odxf="1" dxf="1">
    <nc r="A34" t="inlineStr">
      <is>
        <t>Tuscan</t>
      </is>
    </nc>
    <odxf>
      <border outline="0">
        <left/>
        <right/>
        <top/>
        <bottom/>
      </border>
    </odxf>
    <ndxf>
      <border outline="0">
        <left style="thin">
          <color indexed="64"/>
        </left>
        <right style="thin">
          <color indexed="64"/>
        </right>
        <top style="thin">
          <color indexed="64"/>
        </top>
        <bottom style="thin">
          <color indexed="64"/>
        </bottom>
      </border>
    </ndxf>
  </rcc>
  <rcc rId="240" sId="1" odxf="1" dxf="1">
    <nc r="B34" t="inlineStr">
      <is>
        <t>Website</t>
      </is>
    </nc>
    <odxf>
      <border outline="0">
        <left/>
        <right/>
        <top/>
        <bottom/>
      </border>
    </odxf>
    <ndxf>
      <border outline="0">
        <left style="thin">
          <color indexed="64"/>
        </left>
        <right style="thin">
          <color indexed="64"/>
        </right>
        <top style="thin">
          <color indexed="64"/>
        </top>
        <bottom style="thin">
          <color indexed="64"/>
        </bottom>
      </border>
    </ndxf>
  </rcc>
  <rcc rId="241" sId="1" odxf="1" dxf="1">
    <nc r="C34" t="inlineStr">
      <is>
        <t>Contact Sheet</t>
      </is>
    </nc>
    <odxf>
      <border outline="0">
        <left/>
        <right/>
        <top/>
        <bottom/>
      </border>
    </odxf>
    <ndxf>
      <border outline="0">
        <left style="thin">
          <color indexed="64"/>
        </left>
        <right style="thin">
          <color indexed="64"/>
        </right>
        <top style="thin">
          <color indexed="64"/>
        </top>
        <bottom style="thin">
          <color indexed="64"/>
        </bottom>
      </border>
    </ndxf>
  </rcc>
  <rfmt sheetId="1" sqref="D34" start="0" length="0">
    <dxf>
      <border outline="0">
        <left style="thin">
          <color indexed="64"/>
        </left>
        <right style="thin">
          <color indexed="64"/>
        </right>
        <top style="thin">
          <color indexed="64"/>
        </top>
        <bottom style="thin">
          <color indexed="64"/>
        </bottom>
      </border>
    </dxf>
  </rfmt>
  <rfmt sheetId="1" sqref="E34" start="0" length="0">
    <dxf>
      <border outline="0">
        <left style="thin">
          <color indexed="64"/>
        </left>
        <right style="thin">
          <color indexed="64"/>
        </right>
        <top style="thin">
          <color indexed="64"/>
        </top>
        <bottom style="thin">
          <color indexed="64"/>
        </bottom>
      </border>
    </dxf>
  </rfmt>
  <rfmt sheetId="1" sqref="F34" start="0" length="0">
    <dxf>
      <border outline="0">
        <left style="thin">
          <color indexed="64"/>
        </left>
        <right style="thin">
          <color indexed="64"/>
        </right>
        <top style="thin">
          <color indexed="64"/>
        </top>
        <bottom style="thin">
          <color indexed="64"/>
        </bottom>
      </border>
    </dxf>
  </rfmt>
  <rfmt sheetId="1" sqref="G34" start="0" length="0">
    <dxf>
      <border outline="0">
        <left style="thin">
          <color indexed="64"/>
        </left>
        <right style="thin">
          <color indexed="64"/>
        </right>
        <top style="thin">
          <color indexed="64"/>
        </top>
        <bottom style="thin">
          <color indexed="64"/>
        </bottom>
      </border>
    </dxf>
  </rfmt>
  <rcc rId="242" sId="1" odxf="1" dxf="1">
    <nc r="A35" t="inlineStr">
      <is>
        <t>Axis at One Pine</t>
      </is>
    </nc>
    <odxf>
      <border outline="0">
        <left/>
        <right/>
        <top/>
        <bottom/>
      </border>
    </odxf>
    <ndxf>
      <border outline="0">
        <left style="thin">
          <color indexed="64"/>
        </left>
        <right style="thin">
          <color indexed="64"/>
        </right>
        <top style="thin">
          <color indexed="64"/>
        </top>
        <bottom style="thin">
          <color indexed="64"/>
        </bottom>
      </border>
    </ndxf>
  </rcc>
  <rcc rId="243" sId="1" odxf="1" s="1" dxf="1">
    <nc r="B35"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244" sId="1" odxf="1" s="1" dxf="1">
    <nc r="C35" t="inlineStr">
      <is>
        <t>Contact Sheet</t>
      </is>
    </nc>
    <odxf>
      <font>
        <b val="0"/>
        <i val="0"/>
        <strike val="0"/>
        <condense val="0"/>
        <extend val="0"/>
        <outline val="0"/>
        <shadow val="0"/>
        <u val="none"/>
        <vertAlign val="baseline"/>
        <sz val="11"/>
        <color theme="1"/>
        <name val="Calibri"/>
        <scheme val="minor"/>
      </font>
    </odxf>
    <ndxf>
      <font>
        <u/>
        <sz val="11"/>
        <color theme="10"/>
        <name val="Calibri"/>
        <scheme val="minor"/>
      </font>
      <border outline="0">
        <left style="thin">
          <color indexed="64"/>
        </left>
        <right style="thin">
          <color indexed="64"/>
        </right>
        <top style="thin">
          <color indexed="64"/>
        </top>
        <bottom style="thin">
          <color indexed="64"/>
        </bottom>
      </border>
    </ndxf>
  </rcc>
  <rcc rId="245" sId="1" odxf="1" dxf="1">
    <nc r="D35" t="inlineStr">
      <is>
        <t>954-417-8880</t>
      </is>
    </nc>
    <odxf>
      <border outline="0">
        <left/>
        <right/>
        <top/>
        <bottom/>
      </border>
    </odxf>
    <ndxf>
      <border outline="0">
        <left style="thin">
          <color indexed="64"/>
        </left>
        <right style="thin">
          <color indexed="64"/>
        </right>
        <top style="thin">
          <color indexed="64"/>
        </top>
        <bottom style="thin">
          <color indexed="64"/>
        </bottom>
      </border>
    </ndxf>
  </rcc>
  <rfmt sheetId="1" sqref="E35" start="0" length="0">
    <dxf>
      <border outline="0">
        <left style="thin">
          <color indexed="64"/>
        </left>
        <right style="thin">
          <color indexed="64"/>
        </right>
        <top style="thin">
          <color indexed="64"/>
        </top>
        <bottom style="thin">
          <color indexed="64"/>
        </bottom>
      </border>
    </dxf>
  </rfmt>
  <rfmt sheetId="1" sqref="F35" start="0" length="0">
    <dxf>
      <border outline="0">
        <left style="thin">
          <color indexed="64"/>
        </left>
        <right style="thin">
          <color indexed="64"/>
        </right>
        <top style="thin">
          <color indexed="64"/>
        </top>
        <bottom style="thin">
          <color indexed="64"/>
        </bottom>
      </border>
    </dxf>
  </rfmt>
  <rfmt sheetId="1" sqref="G35" start="0" length="0">
    <dxf>
      <border outline="0">
        <left style="thin">
          <color indexed="64"/>
        </left>
        <right style="thin">
          <color indexed="64"/>
        </right>
        <top style="thin">
          <color indexed="64"/>
        </top>
        <bottom style="thin">
          <color indexed="64"/>
        </bottom>
      </border>
    </dxf>
  </rfmt>
  <rcc rId="246" sId="1" odxf="1" dxf="1">
    <nc r="A36" t="inlineStr">
      <is>
        <t>Waterford Park</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247" sId="1" odxf="1" s="1" dxf="1">
    <nc r="B36"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248" sId="1" odxf="1" s="1" dxf="1">
    <nc r="C36" t="inlineStr">
      <is>
        <t>Contact Sheet</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249" sId="1" odxf="1" dxf="1">
    <nc r="D36" t="inlineStr">
      <is>
        <t>877-680-4480</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fmt sheetId="1" sqref="E36" start="0" length="0">
    <dxf>
      <fill>
        <patternFill patternType="solid">
          <bgColor rgb="FFFFFF00"/>
        </patternFill>
      </fill>
      <border outline="0">
        <left style="thin">
          <color indexed="64"/>
        </left>
        <right style="thin">
          <color indexed="64"/>
        </right>
        <top style="thin">
          <color indexed="64"/>
        </top>
        <bottom style="thin">
          <color indexed="64"/>
        </bottom>
      </border>
    </dxf>
  </rfmt>
  <rcc rId="250" sId="1" odxf="1" dxf="1">
    <nc r="F36" t="inlineStr">
      <is>
        <t>ZRS</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251" sId="1" odxf="1" s="1" dxf="1">
    <nc r="G36" t="inlineStr">
      <is>
        <t>sdavis@zrsmanagement.com</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252" sId="1" odxf="1" dxf="1">
    <nc r="A37" t="inlineStr">
      <is>
        <t>Weston Place</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253" sId="1" odxf="1" s="1" dxf="1">
    <nc r="B37" t="inlineStr">
      <is>
        <t>Website</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254" sId="1" odxf="1" s="1" dxf="1">
    <nc r="C37" t="inlineStr">
      <is>
        <t>Contact Sheet</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255" sId="1" odxf="1" dxf="1">
    <nc r="D37" t="inlineStr">
      <is>
        <t>954-389-1961</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fmt sheetId="1" sqref="E37" start="0" length="0">
    <dxf>
      <fill>
        <patternFill patternType="solid">
          <bgColor rgb="FFFFFF00"/>
        </patternFill>
      </fill>
      <border outline="0">
        <left style="thin">
          <color indexed="64"/>
        </left>
        <right style="thin">
          <color indexed="64"/>
        </right>
        <top style="thin">
          <color indexed="64"/>
        </top>
        <bottom style="thin">
          <color indexed="64"/>
        </bottom>
      </border>
    </dxf>
  </rfmt>
  <rcc rId="256" sId="1" odxf="1" dxf="1">
    <nc r="F37" t="inlineStr">
      <is>
        <t>Olen Living</t>
      </is>
    </nc>
    <odxf>
      <fill>
        <patternFill patternType="none">
          <bgColor indexed="65"/>
        </patternFill>
      </fill>
      <border outline="0">
        <left/>
        <right/>
        <top/>
        <bottom/>
      </border>
    </odxf>
    <ndxf>
      <fill>
        <patternFill patternType="solid">
          <bgColor rgb="FFFFFF00"/>
        </patternFill>
      </fill>
      <border outline="0">
        <left style="thin">
          <color indexed="64"/>
        </left>
        <right style="thin">
          <color indexed="64"/>
        </right>
        <top style="thin">
          <color indexed="64"/>
        </top>
        <bottom style="thin">
          <color indexed="64"/>
        </bottom>
      </border>
    </ndxf>
  </rcc>
  <rcc rId="257" sId="1" odxf="1" s="1" dxf="1">
    <nc r="G37" t="inlineStr">
      <is>
        <t>westonplace@olenliving.com</t>
      </is>
    </nc>
    <odxf>
      <font>
        <b val="0"/>
        <i val="0"/>
        <strike val="0"/>
        <condense val="0"/>
        <extend val="0"/>
        <outline val="0"/>
        <shadow val="0"/>
        <u val="none"/>
        <vertAlign val="baseline"/>
        <sz val="11"/>
        <color theme="1"/>
        <name val="Calibri"/>
        <scheme val="minor"/>
      </font>
    </odxf>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fmt sheetId="1" sqref="A8:G8">
    <dxf>
      <fill>
        <patternFill patternType="solid">
          <bgColor rgb="FFFFFF00"/>
        </patternFill>
      </fill>
    </dxf>
  </rfmt>
  <rcc rId="258" sId="1">
    <nc r="I5" t="inlineStr">
      <is>
        <t>yellow = contacted</t>
      </is>
    </nc>
  </rcc>
  <rcv guid="{60C3DF00-DD8C-43DC-8D32-DCC157590CE7}" action="delete"/>
  <rcv guid="{60C3DF00-DD8C-43DC-8D32-DCC157590CE7}" action="add"/>
</revisions>
</file>

<file path=xl/revisions/revisionLog10.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259" sId="1">
    <nc r="G11" t="inlineStr">
      <is>
        <t xml:space="preserve">leasing@jacarandaclubliving.com   </t>
      </is>
    </nc>
  </rcc>
  <rfmt sheetId="1" sqref="A11:G11">
    <dxf>
      <fill>
        <patternFill patternType="solid">
          <bgColor rgb="FFFFFF00"/>
        </patternFill>
      </fill>
    </dxf>
  </rfmt>
  <rcc rId="260" sId="1">
    <nc r="I6" t="inlineStr">
      <is>
        <t>green = confirmed participant</t>
      </is>
    </nc>
  </rcc>
  <rcv guid="{60C3DF00-DD8C-43DC-8D32-DCC157590CE7}" action="delete"/>
  <rcv guid="{60C3DF00-DD8C-43DC-8D32-DCC157590CE7}" action="add"/>
</revisions>
</file>

<file path=xl/revisions/revisionLog11.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fmt sheetId="1" sqref="A4:G4">
    <dxf>
      <fill>
        <patternFill>
          <bgColor theme="9" tint="0.59999389629810485"/>
        </patternFill>
      </fill>
    </dxf>
  </rfmt>
  <rfmt sheetId="1" sqref="A13:G13">
    <dxf>
      <fill>
        <patternFill>
          <bgColor theme="9" tint="0.59999389629810485"/>
        </patternFill>
      </fill>
    </dxf>
  </rfmt>
  <rfmt sheetId="1" sqref="A21:G21">
    <dxf>
      <fill>
        <patternFill>
          <bgColor theme="9" tint="0.59999389629810485"/>
        </patternFill>
      </fill>
    </dxf>
  </rfmt>
  <rfmt sheetId="1" sqref="A33:G33">
    <dxf>
      <fill>
        <patternFill>
          <bgColor theme="9" tint="0.59999389629810485"/>
        </patternFill>
      </fill>
    </dxf>
  </rfmt>
  <rfmt sheetId="1" sqref="A30:G30">
    <dxf>
      <fill>
        <patternFill>
          <bgColor theme="9" tint="0.59999389629810485"/>
        </patternFill>
      </fill>
    </dxf>
  </rfmt>
</revisions>
</file>

<file path=xl/revisions/revisionLog12.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fmt sheetId="1" sqref="A14:G14">
    <dxf>
      <fill>
        <patternFill patternType="solid">
          <bgColor rgb="FFFFFF00"/>
        </patternFill>
      </fill>
    </dxf>
  </rfmt>
  <rcc rId="261" sId="1">
    <nc r="G14" t="inlineStr">
      <is>
        <t>left voicemail</t>
      </is>
    </nc>
  </rcc>
  <rfmt sheetId="1" sqref="A15:G15">
    <dxf>
      <fill>
        <patternFill patternType="solid">
          <bgColor rgb="FFFFFF00"/>
        </patternFill>
      </fill>
    </dxf>
  </rfmt>
  <rcc rId="262" sId="1">
    <nc r="G15" t="inlineStr">
      <is>
        <t>left voicemail</t>
      </is>
    </nc>
  </rcc>
  <rfmt sheetId="1" sqref="A16:G16">
    <dxf>
      <fill>
        <patternFill patternType="solid">
          <bgColor rgb="FFFFFF00"/>
        </patternFill>
      </fill>
    </dxf>
  </rfmt>
  <rcc rId="263" sId="1">
    <nc r="G16" t="inlineStr">
      <is>
        <t xml:space="preserve">newrivercovecd@milestone-mgt.com </t>
      </is>
    </nc>
  </rcc>
  <rcv guid="{60C3DF00-DD8C-43DC-8D32-DCC157590CE7}" action="delete"/>
  <rcv guid="{60C3DF00-DD8C-43DC-8D32-DCC157590CE7}" action="add"/>
</revisions>
</file>

<file path=xl/revisions/revisionLog13.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rc rId="264" sId="1" ref="A27:XFD27" action="insertRow"/>
  <rcc rId="265" sId="1">
    <nc r="A27" t="inlineStr">
      <is>
        <t>Sunset Palms</t>
      </is>
    </nc>
  </rcc>
  <rcc rId="266" sId="1">
    <nc r="F27" t="inlineStr">
      <is>
        <t>Monument</t>
      </is>
    </nc>
  </rcc>
  <rfmt sheetId="1" sqref="A27:G27">
    <dxf>
      <fill>
        <patternFill patternType="solid">
          <bgColor rgb="FFFFFF00"/>
        </patternFill>
      </fill>
    </dxf>
  </rfmt>
</revisions>
</file>

<file path=xl/revisions/revisionLog14.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v guid="{60C3DF00-DD8C-43DC-8D32-DCC157590CE7}" action="delete"/>
  <rcv guid="{60C3DF00-DD8C-43DC-8D32-DCC157590CE7}" action="add"/>
</revisions>
</file>

<file path=xl/revisions/revisionLog15.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fmt sheetId="1" sqref="A1:G1">
    <dxf>
      <fill>
        <patternFill>
          <bgColor theme="2" tint="-0.249977111117893"/>
        </patternFill>
      </fill>
    </dxf>
  </rfmt>
</revisions>
</file>

<file path=xl/revisions/revisionLog16.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267" sId="1">
    <nc r="G12" t="inlineStr">
      <is>
        <t xml:space="preserve">mgr@deangelorealty.com </t>
      </is>
    </nc>
  </rcc>
  <rfmt sheetId="1" sqref="A12:G12">
    <dxf>
      <fill>
        <patternFill patternType="solid">
          <bgColor rgb="FFFFFF00"/>
        </patternFill>
      </fill>
    </dxf>
  </rfmt>
</revisions>
</file>

<file path=xl/revisions/revisionLog17.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268" sId="1">
    <nc r="G17" t="inlineStr">
      <is>
        <t>nexussawgrass@eqr.com</t>
      </is>
    </nc>
  </rcc>
  <rfmt sheetId="1" sqref="A17:G17">
    <dxf>
      <fill>
        <patternFill patternType="solid">
          <bgColor rgb="FFFFFF00"/>
        </patternFill>
      </fill>
    </dxf>
  </rfmt>
</revisions>
</file>

<file path=xl/revisions/revisionLog18.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269" sId="1">
    <oc r="G15" t="inlineStr">
      <is>
        <t>left voicemail</t>
      </is>
    </oc>
    <nc r="G15" t="inlineStr">
      <is>
        <t>left voicemail - calling back Thursday</t>
      </is>
    </nc>
  </rcc>
  <rcc rId="270" sId="1">
    <nc r="G20" t="inlineStr">
      <is>
        <t>left voicemail</t>
      </is>
    </nc>
  </rcc>
  <rfmt sheetId="1" sqref="A20:G20">
    <dxf>
      <fill>
        <patternFill patternType="solid">
          <bgColor rgb="FFFFFF00"/>
        </patternFill>
      </fill>
    </dxf>
  </rfmt>
</revisions>
</file>

<file path=xl/revisions/revisionLog19.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271" sId="1">
    <nc r="G22" t="inlineStr">
      <is>
        <t>left voicemail</t>
      </is>
    </nc>
  </rcc>
  <rfmt sheetId="1" sqref="A22:G22">
    <dxf>
      <fill>
        <patternFill patternType="solid">
          <bgColor rgb="FFFFFF00"/>
        </patternFill>
      </fill>
    </dxf>
  </rfmt>
  <rcc rId="272" sId="1">
    <oc r="G12" t="inlineStr">
      <is>
        <t xml:space="preserve">mgr@deangelorealty.com </t>
      </is>
    </oc>
    <nc r="G12" t="inlineStr">
      <is>
        <t xml:space="preserve">mgr@dangelorealty.com </t>
      </is>
    </nc>
  </rcc>
</revisions>
</file>

<file path=xl/revisions/revisionLog20.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273" sId="1">
    <nc r="G23" t="inlineStr">
      <is>
        <t>left voicemail</t>
      </is>
    </nc>
  </rcc>
  <rfmt sheetId="1" sqref="A23:G23">
    <dxf>
      <fill>
        <patternFill patternType="solid">
          <bgColor rgb="FFFFFF00"/>
        </patternFill>
      </fill>
    </dxf>
  </rfmt>
  <rrc rId="274" sId="1" ref="B1:B1048576" action="deleteCol">
    <rfmt sheetId="1" xfDxf="1" sqref="B1:B1048576" start="0" length="0"/>
    <rcc rId="0" sId="1" dxf="1">
      <nc r="B1" t="inlineStr">
        <is>
          <t xml:space="preserve"> Website </t>
        </is>
      </nc>
      <ndxf>
        <font>
          <b/>
          <sz val="11"/>
          <color theme="1"/>
          <name val="Calibri"/>
          <scheme val="minor"/>
        </font>
        <fill>
          <patternFill patternType="solid">
            <bgColor theme="2" tint="-0.249977111117893"/>
          </patternFill>
        </fill>
        <alignment vertical="center" readingOrder="0"/>
        <border outline="0">
          <left style="thin">
            <color indexed="64"/>
          </left>
          <right style="thin">
            <color indexed="64"/>
          </right>
          <top style="thin">
            <color indexed="64"/>
          </top>
          <bottom style="thin">
            <color indexed="64"/>
          </bottom>
        </border>
      </ndxf>
    </rcc>
    <rcc rId="0" sId="1" s="1" dxf="1">
      <nc r="B2" t="inlineStr">
        <is>
          <t>Website</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3" t="inlineStr">
        <is>
          <t>Website</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4" t="inlineStr">
        <is>
          <t>Website</t>
        </is>
      </nc>
      <ndxf>
        <font>
          <u/>
          <sz val="11"/>
          <color theme="10"/>
          <name val="Calibri"/>
          <scheme val="minor"/>
        </font>
        <fill>
          <patternFill patternType="solid">
            <bgColor theme="9" tint="0.59999389629810485"/>
          </patternFill>
        </fill>
        <border outline="0">
          <left style="thin">
            <color indexed="64"/>
          </left>
          <right style="thin">
            <color indexed="64"/>
          </right>
          <top style="thin">
            <color indexed="64"/>
          </top>
          <bottom style="thin">
            <color indexed="64"/>
          </bottom>
        </border>
      </ndxf>
    </rcc>
    <rcc rId="0" sId="1" dxf="1">
      <nc r="B5" t="inlineStr">
        <is>
          <t>NONE</t>
        </is>
      </nc>
      <ndxf>
        <border outline="0">
          <left style="thin">
            <color indexed="64"/>
          </left>
          <right style="thin">
            <color indexed="64"/>
          </right>
          <top style="thin">
            <color indexed="64"/>
          </top>
          <bottom style="thin">
            <color indexed="64"/>
          </bottom>
        </border>
      </ndxf>
    </rcc>
    <rfmt sheetId="1" sqref="B6" start="0" length="0">
      <dxf>
        <fill>
          <patternFill patternType="solid">
            <bgColor rgb="FFFFFF00"/>
          </patternFill>
        </fill>
        <border outline="0">
          <left style="thin">
            <color indexed="64"/>
          </left>
          <right style="thin">
            <color indexed="64"/>
          </right>
          <top style="thin">
            <color indexed="64"/>
          </top>
          <bottom style="thin">
            <color indexed="64"/>
          </bottom>
        </border>
      </dxf>
    </rfmt>
    <rcc rId="0" sId="1" s="1" dxf="1">
      <nc r="B7" t="inlineStr">
        <is>
          <t>Website</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8" t="inlineStr">
        <is>
          <t>Website</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9" t="inlineStr">
        <is>
          <t>Website</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10" t="inlineStr">
        <is>
          <t>Website</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11" t="inlineStr">
        <is>
          <t>Website</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12" t="inlineStr">
        <is>
          <t>Website</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13" t="inlineStr">
        <is>
          <t>Website</t>
        </is>
      </nc>
      <ndxf>
        <font>
          <u/>
          <sz val="11"/>
          <color theme="10"/>
          <name val="Calibri"/>
          <scheme val="minor"/>
        </font>
        <fill>
          <patternFill patternType="solid">
            <bgColor theme="9" tint="0.59999389629810485"/>
          </patternFill>
        </fill>
        <border outline="0">
          <left style="thin">
            <color indexed="64"/>
          </left>
          <right style="thin">
            <color indexed="64"/>
          </right>
          <top style="thin">
            <color indexed="64"/>
          </top>
          <bottom style="thin">
            <color indexed="64"/>
          </bottom>
        </border>
      </ndxf>
    </rcc>
    <rcc rId="0" sId="1" s="1" dxf="1">
      <nc r="B14" t="inlineStr">
        <is>
          <t>Website</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15" t="inlineStr">
        <is>
          <t>Website</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16" t="inlineStr">
        <is>
          <t>Website</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17" t="inlineStr">
        <is>
          <t>Website</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18" t="inlineStr">
        <is>
          <t>Website</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19" t="inlineStr">
        <is>
          <t>Website</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20" t="inlineStr">
        <is>
          <t>Website</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21" t="inlineStr">
        <is>
          <t>Website</t>
        </is>
      </nc>
      <ndxf>
        <font>
          <u/>
          <sz val="11"/>
          <color theme="10"/>
          <name val="Calibri"/>
          <scheme val="minor"/>
        </font>
        <fill>
          <patternFill patternType="solid">
            <bgColor theme="9" tint="0.59999389629810485"/>
          </patternFill>
        </fill>
        <border outline="0">
          <left style="thin">
            <color indexed="64"/>
          </left>
          <right style="thin">
            <color indexed="64"/>
          </right>
          <top style="thin">
            <color indexed="64"/>
          </top>
          <bottom style="thin">
            <color indexed="64"/>
          </bottom>
        </border>
      </ndxf>
    </rcc>
    <rcc rId="0" sId="1" s="1" dxf="1">
      <nc r="B22" t="inlineStr">
        <is>
          <t>Website</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23" t="inlineStr">
        <is>
          <t>Website</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24"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B25"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B26"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fmt sheetId="1" s="1" sqref="B27" start="0" length="0">
      <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dxf>
    </rfmt>
    <rcc rId="0" sId="1" s="1" dxf="1">
      <nc r="B28"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dxf="1">
      <nc r="B29" t="inlineStr">
        <is>
          <t>Website</t>
        </is>
      </nc>
      <ndxf>
        <border outline="0">
          <left style="thin">
            <color indexed="64"/>
          </left>
          <right style="thin">
            <color indexed="64"/>
          </right>
          <top style="thin">
            <color indexed="64"/>
          </top>
          <bottom style="thin">
            <color indexed="64"/>
          </bottom>
        </border>
      </ndxf>
    </rcc>
    <rcc rId="0" sId="1" dxf="1">
      <nc r="B30" t="inlineStr">
        <is>
          <t>Website</t>
        </is>
      </nc>
      <ndxf>
        <border outline="0">
          <left style="thin">
            <color indexed="64"/>
          </left>
          <right style="thin">
            <color indexed="64"/>
          </right>
          <top style="thin">
            <color indexed="64"/>
          </top>
          <bottom style="thin">
            <color indexed="64"/>
          </bottom>
        </border>
      </ndxf>
    </rcc>
    <rcc rId="0" sId="1" s="1" dxf="1">
      <nc r="B31" t="inlineStr">
        <is>
          <t>Website</t>
        </is>
      </nc>
      <ndxf>
        <font>
          <u/>
          <sz val="11"/>
          <color theme="10"/>
          <name val="Calibri"/>
          <scheme val="minor"/>
        </font>
        <fill>
          <patternFill patternType="solid">
            <bgColor theme="9" tint="0.59999389629810485"/>
          </patternFill>
        </fill>
        <border outline="0">
          <left style="thin">
            <color indexed="64"/>
          </left>
          <right style="thin">
            <color indexed="64"/>
          </right>
          <top style="thin">
            <color indexed="64"/>
          </top>
          <bottom style="thin">
            <color indexed="64"/>
          </bottom>
        </border>
      </ndxf>
    </rcc>
    <rcc rId="0" sId="1" s="1" dxf="1">
      <nc r="B32"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B33" t="inlineStr">
        <is>
          <t>Website</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34" t="inlineStr">
        <is>
          <t>Website</t>
        </is>
      </nc>
      <ndxf>
        <font>
          <u/>
          <sz val="11"/>
          <color theme="10"/>
          <name val="Calibri"/>
          <scheme val="minor"/>
        </font>
        <fill>
          <patternFill patternType="solid">
            <bgColor theme="9" tint="0.59999389629810485"/>
          </patternFill>
        </fill>
        <border outline="0">
          <left style="thin">
            <color indexed="64"/>
          </left>
          <right style="thin">
            <color indexed="64"/>
          </right>
          <top style="thin">
            <color indexed="64"/>
          </top>
          <bottom style="thin">
            <color indexed="64"/>
          </bottom>
        </border>
      </ndxf>
    </rcc>
    <rcc rId="0" sId="1" dxf="1">
      <nc r="B35" t="inlineStr">
        <is>
          <t>Website</t>
        </is>
      </nc>
      <ndxf>
        <border outline="0">
          <left style="thin">
            <color indexed="64"/>
          </left>
          <right style="thin">
            <color indexed="64"/>
          </right>
          <top style="thin">
            <color indexed="64"/>
          </top>
          <bottom style="thin">
            <color indexed="64"/>
          </bottom>
        </border>
      </ndxf>
    </rcc>
    <rcc rId="0" sId="1" s="1" dxf="1">
      <nc r="B36" t="inlineStr">
        <is>
          <t>Website</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B37" t="inlineStr">
        <is>
          <t>Website</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38" t="inlineStr">
        <is>
          <t>Website</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rc>
  <rcc rId="275" sId="1">
    <nc r="F24" t="inlineStr">
      <is>
        <t>leasing@livesiena.com</t>
      </is>
    </nc>
  </rcc>
  <rfmt sheetId="1" sqref="A24:F24">
    <dxf>
      <fill>
        <patternFill patternType="solid">
          <bgColor rgb="FFFFFF00"/>
        </patternFill>
      </fill>
    </dxf>
  </rfmt>
</revisions>
</file>

<file path=xl/revisions/revisionLog21.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276" sId="1">
    <nc r="F25" t="inlineStr">
      <is>
        <t>aconsiglieri@grandpeaks.com</t>
      </is>
    </nc>
  </rcc>
  <rfmt sheetId="1" sqref="A25:F25">
    <dxf>
      <fill>
        <patternFill patternType="solid">
          <bgColor rgb="FFFFFF00"/>
        </patternFill>
      </fill>
    </dxf>
  </rfmt>
</revisions>
</file>

<file path=xl/revisions/revisionLog22.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277" sId="1" odxf="1" s="1" dxf="1">
    <nc r="F28" t="inlineStr">
      <is>
        <t>leasing@fallsatmarinabay.com</t>
      </is>
    </nc>
    <odxf>
      <font>
        <b val="0"/>
        <i val="0"/>
        <strike val="0"/>
        <condense val="0"/>
        <extend val="0"/>
        <outline val="0"/>
        <shadow val="0"/>
        <u val="none"/>
        <vertAlign val="baseline"/>
        <sz val="11"/>
        <color theme="1"/>
        <name val="Calibri"/>
        <scheme val="minor"/>
      </font>
      <border diagonalUp="0" diagonalDown="0" outline="0">
        <left style="thin">
          <color indexed="64"/>
        </left>
        <right style="thin">
          <color indexed="64"/>
        </right>
        <top style="thin">
          <color indexed="64"/>
        </top>
        <bottom style="thin">
          <color indexed="64"/>
        </bottom>
      </border>
    </odxf>
    <ndxf>
      <font>
        <u/>
        <sz val="11"/>
        <color theme="10"/>
        <name val="Calibri"/>
        <scheme val="minor"/>
      </font>
    </ndxf>
  </rcc>
  <rfmt sheetId="1" sqref="A28:F28">
    <dxf>
      <fill>
        <patternFill patternType="solid">
          <bgColor rgb="FFFFFF00"/>
        </patternFill>
      </fill>
    </dxf>
  </rfmt>
</revisions>
</file>

<file path=xl/revisions/revisionLog23.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278" sId="1">
    <nc r="F26" t="inlineStr">
      <is>
        <t xml:space="preserve">sttropez@lincolnapts.com </t>
      </is>
    </nc>
  </rcc>
  <rfmt sheetId="1" sqref="A26:F26">
    <dxf>
      <fill>
        <patternFill patternType="solid">
          <bgColor rgb="FFFFFF00"/>
        </patternFill>
      </fill>
    </dxf>
  </rfmt>
</revisions>
</file>

<file path=xl/revisions/revisionLog24.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279" sId="1">
    <nc r="D31" t="inlineStr">
      <is>
        <t>Amanda Gozalez</t>
      </is>
    </nc>
  </rcc>
  <rcc rId="280" sId="1">
    <nc r="D13" t="inlineStr">
      <is>
        <t>Racquel James</t>
      </is>
    </nc>
  </rcc>
  <rcc rId="281" sId="1" xfDxf="1" dxf="1">
    <nc r="C5" t="inlineStr">
      <is>
        <t>(954) 432-7822</t>
      </is>
    </nc>
    <ndxf>
      <border outline="0">
        <left style="thin">
          <color indexed="64"/>
        </left>
        <right style="thin">
          <color indexed="64"/>
        </right>
        <top style="thin">
          <color indexed="64"/>
        </top>
        <bottom style="thin">
          <color indexed="64"/>
        </bottom>
      </border>
    </ndxf>
  </rcc>
  <rrc rId="282" sId="1" ref="A5:XFD5" action="deleteRow">
    <rfmt sheetId="1" xfDxf="1" sqref="A5:XFD5" start="0" length="0"/>
    <rcc rId="0" sId="1" dxf="1">
      <nc r="A5" t="inlineStr">
        <is>
          <t>Conquistador Apartments</t>
        </is>
      </nc>
      <ndxf>
        <border outline="0">
          <left style="thin">
            <color indexed="64"/>
          </left>
          <right style="thin">
            <color indexed="64"/>
          </right>
          <top style="thin">
            <color indexed="64"/>
          </top>
          <bottom style="thin">
            <color indexed="64"/>
          </bottom>
        </border>
      </ndxf>
    </rcc>
    <rcc rId="0" sId="1" dxf="1">
      <nc r="B5" t="inlineStr">
        <is>
          <t>Contact Sheet</t>
        </is>
      </nc>
      <ndxf>
        <border outline="0">
          <left style="thin">
            <color indexed="64"/>
          </left>
          <right style="thin">
            <color indexed="64"/>
          </right>
          <top style="thin">
            <color indexed="64"/>
          </top>
          <bottom style="thin">
            <color indexed="64"/>
          </bottom>
        </border>
      </ndxf>
    </rcc>
    <rcc rId="0" sId="1" dxf="1">
      <nc r="C5" t="inlineStr">
        <is>
          <t>(954) 432-7822</t>
        </is>
      </nc>
      <ndxf>
        <border outline="0">
          <left style="thin">
            <color indexed="64"/>
          </left>
          <right style="thin">
            <color indexed="64"/>
          </right>
          <top style="thin">
            <color indexed="64"/>
          </top>
          <bottom style="thin">
            <color indexed="64"/>
          </bottom>
        </border>
      </ndxf>
    </rcc>
    <rfmt sheetId="1" sqref="D5" start="0" length="0">
      <dxf>
        <border outline="0">
          <left style="thin">
            <color indexed="64"/>
          </left>
          <right style="thin">
            <color indexed="64"/>
          </right>
          <top style="thin">
            <color indexed="64"/>
          </top>
          <bottom style="thin">
            <color indexed="64"/>
          </bottom>
        </border>
      </dxf>
    </rfmt>
    <rfmt sheetId="1" sqref="E5" start="0" length="0">
      <dxf>
        <border outline="0">
          <left style="thin">
            <color indexed="64"/>
          </left>
          <right style="thin">
            <color indexed="64"/>
          </right>
          <top style="thin">
            <color indexed="64"/>
          </top>
          <bottom style="thin">
            <color indexed="64"/>
          </bottom>
        </border>
      </dxf>
    </rfmt>
    <rfmt sheetId="1" sqref="F5" start="0" length="0">
      <dxf>
        <border outline="0">
          <left style="thin">
            <color indexed="64"/>
          </left>
          <right style="thin">
            <color indexed="64"/>
          </right>
          <top style="thin">
            <color indexed="64"/>
          </top>
          <bottom style="thin">
            <color indexed="64"/>
          </bottom>
        </border>
      </dxf>
    </rfmt>
    <rcc rId="0" sId="1">
      <nc r="H5" t="inlineStr">
        <is>
          <t>yellow = contacted</t>
        </is>
      </nc>
    </rcc>
  </rrc>
  <rcc rId="283" sId="1">
    <nc r="F26" t="inlineStr">
      <is>
        <t>left voicemail</t>
      </is>
    </nc>
  </rcc>
  <rrc rId="284" sId="1" ref="B1:B1048576" action="deleteCol">
    <rfmt sheetId="1" xfDxf="1" sqref="B1:B1048576" start="0" length="0"/>
    <rcc rId="0" sId="1" dxf="1">
      <nc r="B1" t="inlineStr">
        <is>
          <t>Email</t>
        </is>
      </nc>
      <ndxf>
        <font>
          <b/>
          <sz val="11"/>
          <color theme="1"/>
          <name val="Calibri"/>
          <scheme val="minor"/>
        </font>
        <fill>
          <patternFill patternType="solid">
            <bgColor theme="2" tint="-0.249977111117893"/>
          </patternFill>
        </fill>
        <alignment vertical="center" readingOrder="0"/>
        <border outline="0">
          <left style="thin">
            <color indexed="64"/>
          </left>
          <right style="thin">
            <color indexed="64"/>
          </right>
          <top style="thin">
            <color indexed="64"/>
          </top>
          <bottom style="thin">
            <color indexed="64"/>
          </bottom>
        </border>
      </ndxf>
    </rcc>
    <rcc rId="0" sId="1" s="1" dxf="1">
      <nc r="B2" t="inlineStr">
        <is>
          <t>Contact Sheet</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3" t="inlineStr">
        <is>
          <t>Contact Sheet</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4" t="inlineStr">
        <is>
          <t>Contact Sheet</t>
        </is>
      </nc>
      <ndxf>
        <font>
          <u/>
          <sz val="11"/>
          <color theme="10"/>
          <name val="Calibri"/>
          <scheme val="minor"/>
        </font>
        <fill>
          <patternFill patternType="solid">
            <bgColor theme="9" tint="0.59999389629810485"/>
          </patternFill>
        </fill>
        <border outline="0">
          <left style="thin">
            <color indexed="64"/>
          </left>
          <right style="thin">
            <color indexed="64"/>
          </right>
          <top style="thin">
            <color indexed="64"/>
          </top>
          <bottom style="thin">
            <color indexed="64"/>
          </bottom>
        </border>
      </ndxf>
    </rcc>
    <rfmt sheetId="1" sqref="B5" start="0" length="0">
      <dxf>
        <fill>
          <patternFill patternType="solid">
            <bgColor rgb="FFFFFF00"/>
          </patternFill>
        </fill>
        <border outline="0">
          <left style="thin">
            <color indexed="64"/>
          </left>
          <right style="thin">
            <color indexed="64"/>
          </right>
          <top style="thin">
            <color indexed="64"/>
          </top>
          <bottom style="thin">
            <color indexed="64"/>
          </bottom>
        </border>
      </dxf>
    </rfmt>
    <rcc rId="0" sId="1" s="1" dxf="1">
      <nc r="B6" t="inlineStr">
        <is>
          <t>Contact Sheet</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7" t="inlineStr">
        <is>
          <t>Contact Sheet</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dxf="1">
      <nc r="B8" t="inlineStr">
        <is>
          <t>N/A</t>
        </is>
      </nc>
      <ndxf>
        <fill>
          <patternFill patternType="solid">
            <bgColor rgb="FFFFFF00"/>
          </patternFill>
        </fill>
        <border outline="0">
          <left style="thin">
            <color indexed="64"/>
          </left>
          <right style="thin">
            <color indexed="64"/>
          </right>
          <top style="thin">
            <color indexed="64"/>
          </top>
          <bottom style="thin">
            <color indexed="64"/>
          </bottom>
        </border>
      </ndxf>
    </rcc>
    <rcc rId="0" sId="1" s="1" dxf="1">
      <nc r="B9" t="inlineStr">
        <is>
          <t>Contact Sheet</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10" t="inlineStr">
        <is>
          <t>jacapts1@gmail.com</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11" t="inlineStr">
        <is>
          <t>john@dangelorealty.com</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12" t="inlineStr">
        <is>
          <t>Contact Sheet</t>
        </is>
      </nc>
      <ndxf>
        <font>
          <u/>
          <sz val="11"/>
          <color theme="10"/>
          <name val="Calibri"/>
          <scheme val="minor"/>
        </font>
        <fill>
          <patternFill patternType="solid">
            <bgColor theme="9" tint="0.59999389629810485"/>
          </patternFill>
        </fill>
        <border outline="0">
          <left style="thin">
            <color indexed="64"/>
          </left>
          <right style="thin">
            <color indexed="64"/>
          </right>
          <top style="thin">
            <color indexed="64"/>
          </top>
          <bottom style="thin">
            <color indexed="64"/>
          </bottom>
        </border>
      </ndxf>
    </rcc>
    <rcc rId="0" sId="1" s="1" dxf="1">
      <nc r="B13" t="inlineStr">
        <is>
          <t>Contact Sheet</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14" t="inlineStr">
        <is>
          <t>Contact Sheet</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15" t="inlineStr">
        <is>
          <t>Contact Sheet</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16" t="inlineStr">
        <is>
          <t>Contact Sheet</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17" t="inlineStr">
        <is>
          <t>Contact Sheet</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18" t="inlineStr">
        <is>
          <t>Contact Sheet</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19" t="inlineStr">
        <is>
          <t>Contact Sheet</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20" t="inlineStr">
        <is>
          <t>shalimarmgr@tmrealtyservices.com</t>
        </is>
      </nc>
      <ndxf>
        <font>
          <u/>
          <sz val="11"/>
          <color theme="10"/>
          <name val="Calibri"/>
          <scheme val="minor"/>
        </font>
        <fill>
          <patternFill patternType="solid">
            <bgColor theme="9" tint="0.59999389629810485"/>
          </patternFill>
        </fill>
        <border outline="0">
          <left style="thin">
            <color indexed="64"/>
          </left>
          <right style="thin">
            <color indexed="64"/>
          </right>
          <top style="thin">
            <color indexed="64"/>
          </top>
          <bottom style="thin">
            <color indexed="64"/>
          </bottom>
        </border>
      </ndxf>
    </rcc>
    <rcc rId="0" sId="1" s="1" dxf="1">
      <nc r="B21" t="inlineStr">
        <is>
          <t>Contact Sheet</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22" t="inlineStr">
        <is>
          <t>Contact Sheet</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dxf="1">
      <nc r="B23" t="inlineStr">
        <is>
          <t>N/A</t>
        </is>
      </nc>
      <ndxf>
        <fill>
          <patternFill patternType="solid">
            <bgColor rgb="FFFFFF00"/>
          </patternFill>
        </fill>
        <border outline="0">
          <left style="thin">
            <color indexed="64"/>
          </left>
          <right style="thin">
            <color indexed="64"/>
          </right>
          <top style="thin">
            <color indexed="64"/>
          </top>
          <bottom style="thin">
            <color indexed="64"/>
          </bottom>
        </border>
      </ndxf>
    </rcc>
    <rcc rId="0" sId="1" s="1" dxf="1">
      <nc r="B24" t="inlineStr">
        <is>
          <t>solero-w@m.knck.io</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25" t="inlineStr">
        <is>
          <t>Contact Sheet</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fmt sheetId="1" s="1" sqref="B26" start="0" length="0">
      <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dxf>
    </rfmt>
    <rcc rId="0" sId="1" s="1" dxf="1">
      <nc r="B27" t="inlineStr">
        <is>
          <t>leasing@fallsatmarinabay.com</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dxf="1">
      <nc r="B28" t="inlineStr">
        <is>
          <t>Contact Sheet</t>
        </is>
      </nc>
      <ndxf>
        <border outline="0">
          <left style="thin">
            <color indexed="64"/>
          </left>
          <right style="thin">
            <color indexed="64"/>
          </right>
          <top style="thin">
            <color indexed="64"/>
          </top>
          <bottom style="thin">
            <color indexed="64"/>
          </bottom>
        </border>
      </ndxf>
    </rcc>
    <rcc rId="0" sId="1" dxf="1">
      <nc r="B29" t="inlineStr">
        <is>
          <t>Contact Sheet</t>
        </is>
      </nc>
      <ndxf>
        <border outline="0">
          <left style="thin">
            <color indexed="64"/>
          </left>
          <right style="thin">
            <color indexed="64"/>
          </right>
          <top style="thin">
            <color indexed="64"/>
          </top>
          <bottom style="thin">
            <color indexed="64"/>
          </bottom>
        </border>
      </ndxf>
    </rcc>
    <rcc rId="0" sId="1" s="1" dxf="1">
      <nc r="B30" t="inlineStr">
        <is>
          <t>Contact Sheet</t>
        </is>
      </nc>
      <ndxf>
        <font>
          <u/>
          <sz val="11"/>
          <color theme="10"/>
          <name val="Calibri"/>
          <scheme val="minor"/>
        </font>
        <fill>
          <patternFill patternType="solid">
            <bgColor theme="9" tint="0.59999389629810485"/>
          </patternFill>
        </fill>
        <border outline="0">
          <left style="thin">
            <color indexed="64"/>
          </left>
          <right style="thin">
            <color indexed="64"/>
          </right>
          <top style="thin">
            <color indexed="64"/>
          </top>
          <bottom style="thin">
            <color indexed="64"/>
          </bottom>
        </border>
      </ndxf>
    </rcc>
    <rcc rId="0" sId="1" s="1" dxf="1">
      <nc r="B31" t="inlineStr">
        <is>
          <t>Contact Sheet</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B32" t="inlineStr">
        <is>
          <t>Contact Sheet</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33" t="inlineStr">
        <is>
          <t>Contact Sheet</t>
        </is>
      </nc>
      <ndxf>
        <font>
          <u/>
          <sz val="11"/>
          <color theme="10"/>
          <name val="Calibri"/>
          <scheme val="minor"/>
        </font>
        <fill>
          <patternFill patternType="solid">
            <bgColor theme="9" tint="0.59999389629810485"/>
          </patternFill>
        </fill>
        <border outline="0">
          <left style="thin">
            <color indexed="64"/>
          </left>
          <right style="thin">
            <color indexed="64"/>
          </right>
          <top style="thin">
            <color indexed="64"/>
          </top>
          <bottom style="thin">
            <color indexed="64"/>
          </bottom>
        </border>
      </ndxf>
    </rcc>
    <rcc rId="0" sId="1" dxf="1">
      <nc r="B34" t="inlineStr">
        <is>
          <t>Contact Sheet</t>
        </is>
      </nc>
      <ndxf>
        <border outline="0">
          <left style="thin">
            <color indexed="64"/>
          </left>
          <right style="thin">
            <color indexed="64"/>
          </right>
          <top style="thin">
            <color indexed="64"/>
          </top>
          <bottom style="thin">
            <color indexed="64"/>
          </bottom>
        </border>
      </ndxf>
    </rcc>
    <rcc rId="0" sId="1" s="1" dxf="1">
      <nc r="B35" t="inlineStr">
        <is>
          <t>Contact Sheet</t>
        </is>
      </nc>
      <ndxf>
        <font>
          <u/>
          <sz val="11"/>
          <color theme="10"/>
          <name val="Calibri"/>
          <scheme val="minor"/>
        </font>
        <border outline="0">
          <left style="thin">
            <color indexed="64"/>
          </left>
          <right style="thin">
            <color indexed="64"/>
          </right>
          <top style="thin">
            <color indexed="64"/>
          </top>
          <bottom style="thin">
            <color indexed="64"/>
          </bottom>
        </border>
      </ndxf>
    </rcc>
    <rcc rId="0" sId="1" s="1" dxf="1">
      <nc r="B36" t="inlineStr">
        <is>
          <t>Contact Sheet</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cc rId="0" sId="1" s="1" dxf="1">
      <nc r="B37" t="inlineStr">
        <is>
          <t>Contact Sheet</t>
        </is>
      </nc>
      <n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ndxf>
    </rcc>
  </rrc>
  <rcc rId="285" sId="1">
    <nc r="G4" t="inlineStr">
      <is>
        <t>yellow = contacted</t>
      </is>
    </nc>
  </rcc>
  <rfmt sheetId="1" sqref="G4">
    <dxf>
      <fill>
        <patternFill patternType="solid">
          <fgColor indexed="64"/>
          <bgColor theme="9" tint="0.59999389629810485"/>
        </patternFill>
      </fill>
      <border diagonalUp="0" diagonalDown="0" outline="0">
        <left style="thin">
          <color indexed="64"/>
        </left>
        <right/>
        <top/>
        <bottom/>
      </border>
    </dxf>
  </rfmt>
</revisions>
</file>

<file path=xl/revisions/revisionLog25.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286" sId="1">
    <oc r="C18" t="inlineStr">
      <is>
        <t>Fallon Preston</t>
      </is>
    </oc>
    <nc r="C18" t="inlineStr">
      <is>
        <t>Terie McHale</t>
      </is>
    </nc>
  </rcc>
</revisions>
</file>

<file path=xl/revisions/revisionLog26.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fmt sheetId="1" sqref="G4">
    <dxf>
      <fill>
        <patternFill patternType="none">
          <bgColor auto="1"/>
        </patternFill>
      </fill>
    </dxf>
  </rfmt>
  <rfmt sheetId="1" sqref="G6">
    <dxf>
      <fill>
        <patternFill patternType="solid">
          <fgColor indexed="64"/>
          <bgColor rgb="FFFFFF00"/>
        </patternFill>
      </fill>
      <border diagonalUp="0" diagonalDown="0" outline="0">
        <left style="thin">
          <color indexed="64"/>
        </left>
        <right/>
        <top/>
        <bottom/>
      </border>
    </dxf>
  </rfmt>
  <rfmt sheetId="1" sqref="G6">
    <dxf>
      <fill>
        <patternFill patternType="none">
          <bgColor auto="1"/>
        </patternFill>
      </fill>
    </dxf>
  </rfmt>
  <rcc rId="287" sId="1">
    <nc r="G6" t="inlineStr">
      <is>
        <t>pink = expressed interest</t>
      </is>
    </nc>
  </rcc>
  <rfmt sheetId="1" sqref="A18:E18">
    <dxf>
      <fill>
        <patternFill>
          <bgColor rgb="FFFF99CC"/>
        </patternFill>
      </fill>
    </dxf>
  </rfmt>
  <rfmt sheetId="1" sqref="A14:E14">
    <dxf>
      <fill>
        <patternFill>
          <bgColor rgb="FFFF99CC"/>
        </patternFill>
      </fill>
    </dxf>
  </rfmt>
  <rfmt sheetId="1" sqref="A5:E6">
    <dxf>
      <fill>
        <patternFill>
          <bgColor rgb="FFFF99CC"/>
        </patternFill>
      </fill>
    </dxf>
  </rfmt>
  <rfmt sheetId="1" sqref="A26:E26">
    <dxf>
      <fill>
        <patternFill>
          <bgColor rgb="FFFF99CC"/>
        </patternFill>
      </fill>
    </dxf>
  </rfmt>
  <rfmt sheetId="1" sqref="G4:G6" start="0" length="0">
    <dxf>
      <border>
        <left/>
      </border>
    </dxf>
  </rfmt>
  <rrc rId="288" sId="1" ref="A8:XFD8" action="deleteRow">
    <rfmt sheetId="1" xfDxf="1" sqref="A8:XFD8" start="0" length="0"/>
    <rcc rId="0" sId="1" dxf="1">
      <nc r="A8" t="inlineStr">
        <is>
          <t>Greystar</t>
        </is>
      </nc>
      <ndxf>
        <fill>
          <patternFill patternType="solid">
            <bgColor rgb="FFFFFF00"/>
          </patternFill>
        </fill>
        <border outline="0">
          <left style="thin">
            <color indexed="64"/>
          </left>
          <right style="thin">
            <color indexed="64"/>
          </right>
          <top style="thin">
            <color indexed="64"/>
          </top>
          <bottom style="thin">
            <color indexed="64"/>
          </bottom>
        </border>
      </ndxf>
    </rcc>
    <rcc rId="0" sId="1" dxf="1">
      <nc r="B8" t="inlineStr">
        <is>
          <t>954-627-1673</t>
        </is>
      </nc>
      <ndxf>
        <fill>
          <patternFill patternType="solid">
            <bgColor rgb="FFFFFF00"/>
          </patternFill>
        </fill>
        <border outline="0">
          <left style="thin">
            <color indexed="64"/>
          </left>
          <right style="thin">
            <color indexed="64"/>
          </right>
          <top style="thin">
            <color indexed="64"/>
          </top>
          <bottom style="thin">
            <color indexed="64"/>
          </bottom>
        </border>
      </ndxf>
    </rcc>
    <rfmt sheetId="1" sqref="C8" start="0" length="0">
      <dxf>
        <fill>
          <patternFill patternType="solid">
            <bgColor rgb="FFFFFF00"/>
          </patternFill>
        </fill>
        <border outline="0">
          <left style="thin">
            <color indexed="64"/>
          </left>
          <right style="thin">
            <color indexed="64"/>
          </right>
          <top style="thin">
            <color indexed="64"/>
          </top>
          <bottom style="thin">
            <color indexed="64"/>
          </bottom>
        </border>
      </dxf>
    </rfmt>
    <rfmt sheetId="1" sqref="D8" start="0" length="0">
      <dxf>
        <fill>
          <patternFill patternType="solid">
            <bgColor rgb="FFFFFF00"/>
          </patternFill>
        </fill>
        <border outline="0">
          <left style="thin">
            <color indexed="64"/>
          </left>
          <right style="thin">
            <color indexed="64"/>
          </right>
          <top style="thin">
            <color indexed="64"/>
          </top>
          <bottom style="thin">
            <color indexed="64"/>
          </bottom>
        </border>
      </dxf>
    </rfmt>
    <rcc rId="0" sId="1" dxf="1">
      <nc r="E8" t="inlineStr">
        <is>
          <t>left voicemail</t>
        </is>
      </nc>
      <ndxf>
        <fill>
          <patternFill patternType="solid">
            <bgColor rgb="FFFFFF00"/>
          </patternFill>
        </fill>
        <border outline="0">
          <left style="thin">
            <color indexed="64"/>
          </left>
          <right style="thin">
            <color indexed="64"/>
          </right>
          <top style="thin">
            <color indexed="64"/>
          </top>
          <bottom style="thin">
            <color indexed="64"/>
          </bottom>
        </border>
      </ndxf>
    </rcc>
  </rrc>
</revisions>
</file>

<file path=xl/revisions/revisionLog27.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289" sId="1" xfDxf="1" dxf="1">
    <nc r="B27" t="inlineStr">
      <is>
        <t>(954) 236-3522</t>
      </is>
    </nc>
    <ndxf>
      <border outline="0">
        <left style="thin">
          <color indexed="64"/>
        </left>
        <right style="thin">
          <color indexed="64"/>
        </right>
        <top style="thin">
          <color indexed="64"/>
        </top>
        <bottom style="thin">
          <color indexed="64"/>
        </bottom>
      </border>
    </ndxf>
  </rcc>
  <rcc rId="290" sId="1">
    <nc r="E27" t="inlineStr">
      <is>
        <t xml:space="preserve">cmeneses@poinhomes.com </t>
      </is>
    </nc>
  </rcc>
  <rfmt sheetId="1" sqref="A27:E27">
    <dxf>
      <fill>
        <patternFill patternType="solid">
          <bgColor rgb="FFFFFF00"/>
        </patternFill>
      </fill>
    </dxf>
  </rfmt>
</revisions>
</file>

<file path=xl/revisions/revisionLog28.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291" sId="1" xfDxf="1" dxf="1">
    <nc r="B28" t="inlineStr">
      <is>
        <t>(954) 316-6626</t>
      </is>
    </nc>
    <ndxf>
      <border outline="0">
        <left style="thin">
          <color indexed="64"/>
        </left>
        <right style="thin">
          <color indexed="64"/>
        </right>
        <top style="thin">
          <color indexed="64"/>
        </top>
        <bottom style="thin">
          <color indexed="64"/>
        </bottom>
      </border>
    </ndxf>
  </rcc>
  <rcc rId="292" sId="1">
    <nc r="E28" t="inlineStr">
      <is>
        <t>left voicemail</t>
      </is>
    </nc>
  </rcc>
  <rfmt sheetId="1" sqref="A28:E28">
    <dxf>
      <fill>
        <patternFill patternType="solid">
          <bgColor rgb="FFFFFF00"/>
        </patternFill>
      </fill>
    </dxf>
  </rfmt>
  <rcc rId="293" sId="1" odxf="1" dxf="1">
    <nc r="C3" t="inlineStr">
      <is>
        <t>Erin Gelsomino</t>
      </is>
    </nc>
    <odxf>
      <fill>
        <patternFill>
          <bgColor rgb="FFFFFF00"/>
        </patternFill>
      </fill>
    </odxf>
    <ndxf>
      <fill>
        <patternFill>
          <bgColor theme="9" tint="0.59999389629810485"/>
        </patternFill>
      </fill>
    </ndxf>
  </rcc>
  <rcc rId="294" sId="1">
    <nc r="E30" t="inlineStr">
      <is>
        <t xml:space="preserve">thepalms@bozzuto.com </t>
      </is>
    </nc>
  </rcc>
  <rfmt sheetId="1" sqref="A30:E30">
    <dxf>
      <fill>
        <patternFill patternType="solid">
          <bgColor rgb="FFFFFF00"/>
        </patternFill>
      </fill>
    </dxf>
  </rfmt>
  <rcc rId="295" sId="1">
    <oc r="C4" t="inlineStr">
      <is>
        <t>Erin Gelsomino</t>
      </is>
    </oc>
    <nc r="C4"/>
  </rcc>
  <rfmt sheetId="1" sqref="A4:E4">
    <dxf>
      <fill>
        <patternFill>
          <bgColor rgb="FFFFFF00"/>
        </patternFill>
      </fill>
    </dxf>
  </rfmt>
  <rfmt sheetId="1" sqref="A3:E3">
    <dxf>
      <fill>
        <patternFill>
          <bgColor theme="9" tint="0.59999389629810485"/>
        </patternFill>
      </fill>
    </dxf>
  </rfmt>
</revisions>
</file>

<file path=xl/revisions/revisionLog29.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rc rId="296" sId="1" ref="A33:XFD33" action="deleteRow">
    <rfmt sheetId="1" xfDxf="1" sqref="A33:XFD33" start="0" length="0"/>
    <rcc rId="0" sId="1" dxf="1">
      <nc r="A33" t="inlineStr">
        <is>
          <t>Tuscan</t>
        </is>
      </nc>
      <ndxf>
        <border outline="0">
          <left style="thin">
            <color indexed="64"/>
          </left>
          <right style="thin">
            <color indexed="64"/>
          </right>
          <top style="thin">
            <color indexed="64"/>
          </top>
          <bottom style="thin">
            <color indexed="64"/>
          </bottom>
        </border>
      </ndxf>
    </rcc>
    <rfmt sheetId="1" sqref="B33" start="0" length="0">
      <dxf>
        <border outline="0">
          <left style="thin">
            <color indexed="64"/>
          </left>
          <right style="thin">
            <color indexed="64"/>
          </right>
          <top style="thin">
            <color indexed="64"/>
          </top>
          <bottom style="thin">
            <color indexed="64"/>
          </bottom>
        </border>
      </dxf>
    </rfmt>
    <rfmt sheetId="1" sqref="C33" start="0" length="0">
      <dxf>
        <border outline="0">
          <left style="thin">
            <color indexed="64"/>
          </left>
          <right style="thin">
            <color indexed="64"/>
          </right>
          <top style="thin">
            <color indexed="64"/>
          </top>
          <bottom style="thin">
            <color indexed="64"/>
          </bottom>
        </border>
      </dxf>
    </rfmt>
    <rfmt sheetId="1" sqref="D33" start="0" length="0">
      <dxf>
        <border outline="0">
          <left style="thin">
            <color indexed="64"/>
          </left>
          <right style="thin">
            <color indexed="64"/>
          </right>
          <top style="thin">
            <color indexed="64"/>
          </top>
          <bottom style="thin">
            <color indexed="64"/>
          </bottom>
        </border>
      </dxf>
    </rfmt>
    <rfmt sheetId="1" sqref="E33" start="0" length="0">
      <dxf>
        <border outline="0">
          <left style="thin">
            <color indexed="64"/>
          </left>
          <right style="thin">
            <color indexed="64"/>
          </right>
          <top style="thin">
            <color indexed="64"/>
          </top>
          <bottom style="thin">
            <color indexed="64"/>
          </bottom>
        </border>
      </dxf>
    </rfmt>
  </rrc>
  <rcc rId="297" sId="1">
    <nc r="E33" t="inlineStr">
      <is>
        <t>left voicemail</t>
      </is>
    </nc>
  </rcc>
  <rfmt sheetId="1" sqref="A33:E33">
    <dxf>
      <fill>
        <patternFill patternType="solid">
          <bgColor rgb="FFFFFF00"/>
        </patternFill>
      </fill>
    </dxf>
  </rfmt>
</revisions>
</file>

<file path=xl/revisions/revisionLog30.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v guid="{60C3DF00-DD8C-43DC-8D32-DCC157590CE7}" action="delete"/>
  <rcv guid="{60C3DF00-DD8C-43DC-8D32-DCC157590CE7}" action="add"/>
</revisions>
</file>

<file path=xl/revisions/revisionLog31.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rc rId="298" sId="1" ref="A16:XFD16" action="insertRow"/>
  <rcc rId="299" sId="1">
    <nc r="A16" t="inlineStr">
      <is>
        <t>One Plantation</t>
      </is>
    </nc>
  </rcc>
  <rfmt sheetId="1" xfDxf="1" sqref="B16" start="0" length="0">
    <dxf>
      <fill>
        <patternFill patternType="solid">
          <bgColor rgb="FFFFFF00"/>
        </patternFill>
      </fill>
      <border outline="0">
        <left style="thin">
          <color indexed="64"/>
        </left>
        <right style="thin">
          <color indexed="64"/>
        </right>
        <top style="thin">
          <color indexed="64"/>
        </top>
        <bottom style="thin">
          <color indexed="64"/>
        </bottom>
      </border>
    </dxf>
  </rfmt>
  <rcc rId="300" sId="1">
    <nc r="B16" t="inlineStr">
      <is>
        <t xml:space="preserve">954-473-5199 </t>
      </is>
    </nc>
  </rcc>
  <rcc rId="301" sId="1">
    <nc r="D16" t="inlineStr">
      <is>
        <t>Greystar</t>
      </is>
    </nc>
  </rcc>
  <rcc rId="302" sId="1">
    <nc r="C16" t="inlineStr">
      <is>
        <t>Karina Estebanez</t>
      </is>
    </nc>
  </rcc>
  <rfmt sheetId="1" xfDxf="1" sqref="E16" start="0" length="0">
    <dxf>
      <fill>
        <patternFill patternType="solid">
          <bgColor rgb="FFFFFF00"/>
        </patternFill>
      </fill>
      <border outline="0">
        <left style="thin">
          <color indexed="64"/>
        </left>
        <right style="thin">
          <color indexed="64"/>
        </right>
        <top style="thin">
          <color indexed="64"/>
        </top>
        <bottom style="thin">
          <color indexed="64"/>
        </bottom>
      </border>
    </dxf>
  </rfmt>
  <rcc rId="303" sId="1">
    <nc r="E16" t="inlineStr">
      <is>
        <t xml:space="preserve">oneplantationmgr@greystar.com </t>
      </is>
    </nc>
  </rcc>
  <rfmt sheetId="1" sqref="A16:E16">
    <dxf>
      <fill>
        <patternFill>
          <bgColor theme="9" tint="0.59999389629810485"/>
        </patternFill>
      </fill>
    </dxf>
  </rfmt>
  <rrc rId="304" sId="3" eol="1" ref="A8:XFD8" action="insertRow"/>
  <rcc rId="305" sId="3">
    <nc r="A8" t="inlineStr">
      <is>
        <t>One Plantation</t>
      </is>
    </nc>
  </rcc>
  <rfmt sheetId="3" sqref="A8">
    <dxf>
      <border diagonalUp="0" diagonalDown="0" outline="0">
        <left style="thin">
          <color indexed="64"/>
        </left>
        <right style="thin">
          <color indexed="64"/>
        </right>
        <top/>
        <bottom/>
      </border>
    </dxf>
  </rfmt>
  <rcc rId="306" sId="3">
    <nc r="B8" t="inlineStr">
      <is>
        <t>oneplantation.com</t>
      </is>
    </nc>
  </rcc>
  <rfmt sheetId="3" sqref="B8">
    <dxf>
      <border diagonalUp="0" diagonalDown="0" outline="0">
        <left style="thin">
          <color indexed="64"/>
        </left>
        <right style="thin">
          <color indexed="64"/>
        </right>
        <top/>
        <bottom/>
      </border>
    </dxf>
  </rfmt>
  <rcc rId="307" sId="3">
    <nc r="C8" t="inlineStr">
      <is>
        <t>oneplantationmgr@greystar.com</t>
      </is>
    </nc>
  </rcc>
  <rfmt sheetId="3" sqref="C8">
    <dxf>
      <border diagonalUp="0" diagonalDown="0" outline="0">
        <left style="thin">
          <color indexed="64"/>
        </left>
        <right style="thin">
          <color indexed="64"/>
        </right>
        <top/>
        <bottom/>
      </border>
    </dxf>
  </rfmt>
  <rfmt sheetId="3" xfDxf="1" sqref="D8" start="0" length="0"/>
  <rcc rId="308" sId="3">
    <nc r="D8" t="inlineStr">
      <is>
        <t xml:space="preserve">954-473-5199 </t>
      </is>
    </nc>
  </rcc>
  <rcc rId="309" sId="3">
    <nc r="E8" t="inlineStr">
      <is>
        <t>Karina Estebanez</t>
      </is>
    </nc>
  </rcc>
  <rfmt sheetId="3" sqref="E8">
    <dxf>
      <border diagonalUp="0" diagonalDown="0" outline="0">
        <left style="thin">
          <color indexed="64"/>
        </left>
        <right style="thin">
          <color indexed="64"/>
        </right>
        <top/>
        <bottom/>
      </border>
    </dxf>
  </rfmt>
  <rcc rId="310" sId="3">
    <nc r="F8" t="inlineStr">
      <is>
        <t>Greystar</t>
      </is>
    </nc>
  </rcc>
  <rfmt sheetId="3" sqref="F8">
    <dxf>
      <border diagonalUp="0" diagonalDown="0" outline="0">
        <left style="thin">
          <color indexed="64"/>
        </left>
        <right style="thin">
          <color indexed="64"/>
        </right>
        <top/>
        <bottom/>
      </border>
    </dxf>
  </rfmt>
  <rcc rId="311" sId="3">
    <nc r="G8" t="inlineStr">
      <is>
        <t>Waived Application Fee ($125), Waived Admin Fee ($350) confirmed</t>
      </is>
    </nc>
  </rcc>
  <rfmt sheetId="3" sqref="G8">
    <dxf>
      <border diagonalUp="0" diagonalDown="0" outline="0">
        <left style="thin">
          <color indexed="64"/>
        </left>
        <right style="thin">
          <color indexed="64"/>
        </right>
        <top/>
        <bottom/>
      </border>
    </dxf>
  </rfmt>
  <rfmt sheetId="3" sqref="A8:G8" start="0" length="0">
    <dxf>
      <border>
        <bottom style="thin">
          <color indexed="64"/>
        </bottom>
      </border>
    </dxf>
  </rfmt>
  <rfmt sheetId="3" sqref="A8:G8">
    <dxf>
      <border>
        <top style="thin">
          <color indexed="64"/>
        </top>
        <bottom style="thin">
          <color indexed="64"/>
        </bottom>
        <horizontal style="thin">
          <color indexed="64"/>
        </horizontal>
      </border>
    </dxf>
  </rfmt>
</revisions>
</file>

<file path=xl/revisions/revisionLog32.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312" sId="3">
    <oc r="G4" t="inlineStr">
      <is>
        <t>Waived Application and Admin Fee, $200 off first month's rent</t>
      </is>
    </oc>
    <nc r="G4" t="inlineStr">
      <is>
        <t>Waived Application ($100) and Admin Fee ($300), and $200 off first month's rent</t>
      </is>
    </nc>
  </rcc>
  <rfmt sheetId="3" sqref="G4">
    <dxf>
      <alignment wrapText="1" readingOrder="0"/>
    </dxf>
  </rfmt>
  <rcc rId="313" sId="3">
    <oc r="G5" t="inlineStr">
      <is>
        <t>Waived Application and Admin Fee, $200 off first month's rent</t>
      </is>
    </oc>
    <nc r="G5" t="inlineStr">
      <is>
        <t>Waived Application ($100) and Admin Fee ($300), and $200 off first month's rent</t>
      </is>
    </nc>
  </rcc>
  <rfmt sheetId="3" sqref="G5">
    <dxf>
      <alignment wrapText="1" readingOrder="0"/>
    </dxf>
  </rfmt>
  <rfmt sheetId="3" sqref="G8">
    <dxf>
      <alignment wrapText="1" readingOrder="0"/>
    </dxf>
  </rfmt>
  <rcc rId="314" sId="3">
    <oc r="G7" t="inlineStr">
      <is>
        <t>Waived Application Fee and Admin Fee</t>
      </is>
    </oc>
    <nc r="G7" t="inlineStr">
      <is>
        <t>Waived Application Fee and Admin Fee, waiting on regisional manager to confirm rent off</t>
      </is>
    </nc>
  </rcc>
  <rcc rId="315" sId="3">
    <oc r="G8" t="inlineStr">
      <is>
        <t>Waived Application Fee ($125), Waived Admin Fee ($350) confirmed</t>
      </is>
    </oc>
    <nc r="G8" t="inlineStr">
      <is>
        <t>Waived Application Fee ($125), Waived Admin Fee ($350), waiting on regional manager to confirm rent off</t>
      </is>
    </nc>
  </rcc>
  <rfmt sheetId="3" sqref="G7">
    <dxf>
      <alignment wrapText="1" readingOrder="0"/>
    </dxf>
  </rfmt>
</revisions>
</file>

<file path=xl/revisions/revisionLog33.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fmt sheetId="1" sqref="A9:E9">
    <dxf>
      <fill>
        <patternFill>
          <bgColor theme="9" tint="0.59999389629810485"/>
        </patternFill>
      </fill>
    </dxf>
  </rfmt>
  <rcc rId="316" sId="1">
    <nc r="C9" t="inlineStr">
      <is>
        <t>Christy Holding</t>
      </is>
    </nc>
  </rcc>
</revisions>
</file>

<file path=xl/revisions/revisionLog34.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rc rId="317" sId="3" eol="1" ref="A9:XFD9" action="insertRow"/>
  <rcc rId="318" sId="3">
    <nc r="A9" t="inlineStr">
      <is>
        <t>Jacaranda Club Apartments</t>
      </is>
    </nc>
  </rcc>
  <rfmt sheetId="3" sqref="A9">
    <dxf>
      <fill>
        <patternFill patternType="none">
          <fgColor indexed="64"/>
          <bgColor indexed="65"/>
        </patternFill>
      </fill>
      <border diagonalUp="0" diagonalDown="0" outline="0">
        <left style="thin">
          <color indexed="64"/>
        </left>
        <right style="thin">
          <color indexed="64"/>
        </right>
        <top/>
        <bottom/>
      </border>
    </dxf>
  </rfmt>
  <rfmt sheetId="3" sqref="A9">
    <dxf>
      <alignment wrapText="1" readingOrder="0"/>
    </dxf>
  </rfmt>
  <rcc rId="319" sId="3">
    <nc r="B9" t="inlineStr">
      <is>
        <t>jacarandaclubapartments.net</t>
      </is>
    </nc>
  </rcc>
  <rfmt sheetId="3" sqref="B9">
    <dxf>
      <fill>
        <patternFill patternType="none">
          <fgColor indexed="64"/>
          <bgColor indexed="65"/>
        </patternFill>
      </fill>
      <border diagonalUp="0" diagonalDown="0" outline="0">
        <left style="thin">
          <color indexed="64"/>
        </left>
        <right style="thin">
          <color indexed="64"/>
        </right>
        <top/>
        <bottom/>
      </border>
    </dxf>
  </rfmt>
  <rfmt sheetId="3" sqref="B9">
    <dxf>
      <alignment wrapText="1" readingOrder="0"/>
    </dxf>
  </rfmt>
  <rcc rId="320" sId="3">
    <nc r="C9" t="inlineStr">
      <is>
        <t>leasing@jacarandaclubliving.com</t>
      </is>
    </nc>
  </rcc>
  <rfmt sheetId="3" sqref="C9">
    <dxf>
      <fill>
        <patternFill patternType="none">
          <fgColor indexed="64"/>
          <bgColor indexed="65"/>
        </patternFill>
      </fill>
      <border diagonalUp="0" diagonalDown="0" outline="0">
        <left style="thin">
          <color indexed="64"/>
        </left>
        <right style="thin">
          <color indexed="64"/>
        </right>
        <top/>
        <bottom/>
      </border>
    </dxf>
  </rfmt>
  <rcc rId="321" sId="3">
    <nc r="D9" t="inlineStr">
      <is>
        <t>954-472-2704</t>
      </is>
    </nc>
  </rcc>
  <rfmt sheetId="3" sqref="D9">
    <dxf>
      <border diagonalUp="0" diagonalDown="0" outline="0">
        <left style="thin">
          <color indexed="64"/>
        </left>
        <right style="thin">
          <color indexed="64"/>
        </right>
        <top/>
        <bottom/>
      </border>
    </dxf>
  </rfmt>
  <rcc rId="322" sId="3">
    <nc r="E9" t="inlineStr">
      <is>
        <t>Christy Holding</t>
      </is>
    </nc>
  </rcc>
  <rfmt sheetId="3" sqref="E9">
    <dxf>
      <fill>
        <patternFill patternType="none">
          <fgColor indexed="64"/>
          <bgColor indexed="65"/>
        </patternFill>
      </fill>
      <border diagonalUp="0" diagonalDown="0" outline="0">
        <left style="thin">
          <color indexed="64"/>
        </left>
        <right style="thin">
          <color indexed="64"/>
        </right>
        <top/>
        <bottom/>
      </border>
    </dxf>
  </rfmt>
  <rcc rId="323" sId="3">
    <nc r="G9" t="inlineStr">
      <is>
        <t>Waived Administration Fee and $200 of first month's rent</t>
      </is>
    </nc>
  </rcc>
  <rfmt sheetId="3" sqref="G9">
    <dxf>
      <fill>
        <patternFill patternType="none">
          <fgColor indexed="64"/>
          <bgColor indexed="65"/>
        </patternFill>
      </fill>
      <alignment horizontal="general" vertical="bottom" textRotation="0" wrapText="1" indent="0" justifyLastLine="0" shrinkToFit="0" readingOrder="0"/>
      <border diagonalUp="0" diagonalDown="0" outline="0">
        <left style="thin">
          <color indexed="64"/>
        </left>
        <right style="thin">
          <color indexed="64"/>
        </right>
        <top/>
        <bottom/>
      </border>
    </dxf>
  </rfmt>
  <rfmt sheetId="3" sqref="A9:G9" start="0" length="0">
    <dxf>
      <border>
        <bottom style="thin">
          <color indexed="64"/>
        </bottom>
      </border>
    </dxf>
  </rfmt>
  <rfmt sheetId="3" sqref="A9:G9">
    <dxf>
      <border>
        <top style="thin">
          <color indexed="64"/>
        </top>
        <bottom style="thin">
          <color indexed="64"/>
        </bottom>
        <horizontal style="thin">
          <color indexed="64"/>
        </horizontal>
      </border>
    </dxf>
  </rfmt>
</revisions>
</file>

<file path=xl/revisions/revisionLog35.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rc rId="324" sId="1" ref="A7:XFD7" action="insertRow"/>
  <rfmt sheetId="1" sqref="A7:E7">
    <dxf>
      <fill>
        <patternFill>
          <bgColor theme="9" tint="0.59999389629810485"/>
        </patternFill>
      </fill>
    </dxf>
  </rfmt>
  <rcc rId="325" sId="1">
    <nc r="A7" t="inlineStr">
      <is>
        <t>Falls at Marina Bay</t>
      </is>
    </nc>
  </rcc>
  <rcc rId="326" sId="1" xfDxf="1" s="1" dxf="1">
    <nc r="E7" t="inlineStr">
      <is>
        <t>lilian@taplinfallsltd.com</t>
      </is>
    </nc>
    <ndxf>
      <font>
        <b val="0"/>
        <i val="0"/>
        <strike val="0"/>
        <condense val="0"/>
        <extend val="0"/>
        <outline val="0"/>
        <shadow val="0"/>
        <u/>
        <vertAlign val="baseline"/>
        <sz val="11"/>
        <color theme="10"/>
        <name val="Calibri"/>
        <scheme val="minor"/>
      </font>
      <fill>
        <patternFill patternType="solid">
          <fgColor indexed="64"/>
          <bgColor theme="9" tint="0.59999389629810485"/>
        </patternFill>
      </fill>
      <border diagonalUp="0" diagonalDown="0" outline="0">
        <left style="thin">
          <color indexed="64"/>
        </left>
        <right style="thin">
          <color indexed="64"/>
        </right>
        <top style="thin">
          <color indexed="64"/>
        </top>
        <bottom style="thin">
          <color indexed="64"/>
        </bottom>
      </border>
    </ndxf>
  </rcc>
  <rcc rId="327" sId="1">
    <nc r="C7" t="inlineStr">
      <is>
        <t>Lilian Gil</t>
      </is>
    </nc>
  </rcc>
</revisions>
</file>

<file path=xl/revisions/revisionLog36.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328" sId="1">
    <nc r="C18" t="inlineStr">
      <is>
        <t>Bridget</t>
      </is>
    </nc>
  </rcc>
  <rfmt sheetId="1" sqref="A18:E18">
    <dxf>
      <fill>
        <patternFill>
          <bgColor rgb="FFFF99CC"/>
        </patternFill>
      </fill>
    </dxf>
  </rfmt>
  <rcc rId="329" sId="1">
    <oc r="E14" t="inlineStr">
      <is>
        <t>left voicemail - calling back Thursday</t>
      </is>
    </oc>
    <nc r="E14" t="inlineStr">
      <is>
        <t>midtown24cd@milestone-mgt.com</t>
      </is>
    </nc>
  </rcc>
  <rcc rId="330" sId="1">
    <nc r="C14" t="inlineStr">
      <is>
        <t>Stephanie</t>
      </is>
    </nc>
  </rcc>
  <rcv guid="{60C3DF00-DD8C-43DC-8D32-DCC157590CE7}" action="delete"/>
  <rcv guid="{60C3DF00-DD8C-43DC-8D32-DCC157590CE7}" action="add"/>
</revisions>
</file>

<file path=xl/revisions/revisionLog37.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rc rId="331" sId="3" eol="1" ref="A10:XFD10" action="insertRow"/>
  <rcc rId="332" sId="3">
    <nc r="A10" t="inlineStr">
      <is>
        <t>CORT Furniture Rental</t>
      </is>
    </nc>
  </rcc>
  <rfmt sheetId="3" sqref="A10">
    <dxf>
      <fill>
        <patternFill patternType="none">
          <fgColor indexed="64"/>
          <bgColor indexed="65"/>
        </patternFill>
      </fill>
      <border diagonalUp="0" diagonalDown="0" outline="0">
        <left style="thin">
          <color indexed="64"/>
        </left>
        <right style="thin">
          <color indexed="64"/>
        </right>
        <top/>
        <bottom/>
      </border>
    </dxf>
  </rfmt>
  <rcc rId="333" sId="3">
    <nc r="B10" t="inlineStr">
      <is>
        <t>cort.com/student</t>
      </is>
    </nc>
  </rcc>
  <rfmt sheetId="3" sqref="B10">
    <dxf>
      <fill>
        <patternFill patternType="none">
          <fgColor indexed="64"/>
          <bgColor indexed="65"/>
        </patternFill>
      </fill>
      <border diagonalUp="0" diagonalDown="0" outline="0">
        <left style="thin">
          <color indexed="64"/>
        </left>
        <right style="thin">
          <color indexed="64"/>
        </right>
        <top/>
        <bottom/>
      </border>
    </dxf>
  </rfmt>
  <rcc rId="334" sId="3">
    <nc r="C10" t="inlineStr">
      <is>
        <t>melissa.lynch@cort.com</t>
      </is>
    </nc>
  </rcc>
  <rfmt sheetId="3" sqref="C10">
    <dxf>
      <fill>
        <patternFill patternType="none">
          <fgColor indexed="64"/>
          <bgColor indexed="65"/>
        </patternFill>
      </fill>
      <border diagonalUp="0" diagonalDown="0" outline="0">
        <left style="thin">
          <color indexed="64"/>
        </left>
        <right style="thin">
          <color indexed="64"/>
        </right>
        <top/>
        <bottom/>
      </border>
    </dxf>
  </rfmt>
  <rcc rId="335" sId="3">
    <nc r="D10" t="inlineStr">
      <is>
        <t>954-633-2720</t>
      </is>
    </nc>
  </rcc>
  <rfmt sheetId="3" sqref="D10">
    <dxf>
      <fill>
        <patternFill patternType="none">
          <fgColor indexed="64"/>
          <bgColor indexed="65"/>
        </patternFill>
      </fill>
      <border diagonalUp="0" diagonalDown="0" outline="0">
        <left style="thin">
          <color indexed="64"/>
        </left>
        <right style="thin">
          <color indexed="64"/>
        </right>
        <top/>
        <bottom/>
      </border>
    </dxf>
  </rfmt>
  <rcc rId="336" sId="3">
    <nc r="E10" t="inlineStr">
      <is>
        <t>Melissa Lynch</t>
      </is>
    </nc>
  </rcc>
  <rfmt sheetId="3" sqref="E10">
    <dxf>
      <fill>
        <patternFill patternType="none">
          <fgColor indexed="64"/>
          <bgColor indexed="65"/>
        </patternFill>
      </fill>
      <border diagonalUp="0" diagonalDown="0" outline="0">
        <left style="thin">
          <color indexed="64"/>
        </left>
        <right style="thin">
          <color indexed="64"/>
        </right>
        <top/>
        <bottom/>
      </border>
    </dxf>
  </rfmt>
  <rcc rId="337" sId="3">
    <nc r="G10" t="inlineStr">
      <is>
        <t>Furniture package for 1 bdrm apt  $99/mo, discounted delivery for NSU grad students at $75 (includes delivery, set-up and pick up of furniture at end of lease)</t>
      </is>
    </nc>
  </rcc>
  <rfmt sheetId="3" sqref="G10">
    <dxf>
      <fill>
        <patternFill patternType="none">
          <fgColor indexed="64"/>
          <bgColor indexed="65"/>
        </patternFill>
      </fill>
      <alignment horizontal="general" vertical="bottom" textRotation="0" wrapText="1" indent="0" justifyLastLine="0" shrinkToFit="0" readingOrder="0"/>
      <border diagonalUp="0" diagonalDown="0" outline="0">
        <left style="thin">
          <color indexed="64"/>
        </left>
        <right style="thin">
          <color indexed="64"/>
        </right>
        <top/>
        <bottom/>
      </border>
    </dxf>
  </rfmt>
  <rfmt sheetId="3" sqref="A10:G10" start="0" length="0">
    <dxf>
      <border>
        <bottom style="thin">
          <color indexed="64"/>
        </bottom>
      </border>
    </dxf>
  </rfmt>
  <rfmt sheetId="3" sqref="A10:G10">
    <dxf>
      <border>
        <top style="thin">
          <color indexed="64"/>
        </top>
        <bottom style="thin">
          <color indexed="64"/>
        </bottom>
        <horizontal style="thin">
          <color indexed="64"/>
        </horizontal>
      </border>
    </dxf>
  </rfmt>
</revisions>
</file>

<file path=xl/revisions/revisionLog38.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338" sId="3">
    <oc r="G7" t="inlineStr">
      <is>
        <t>Waived Application Fee and Admin Fee, waiting on regisional manager to confirm rent off</t>
      </is>
    </oc>
    <nc r="G7" t="inlineStr">
      <is>
        <t>Waived Application Fee and Admin Fee, waiting on regional manager to confirm rent off</t>
      </is>
    </nc>
  </rcc>
</revisions>
</file>

<file path=xl/revisions/revisionLog39.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rc rId="339" sId="1" ref="A3:XFD3" action="insertRow"/>
  <rm rId="340" sheetId="1" source="A3" destination="E3" sourceSheetId="1">
    <rfmt sheetId="1" s="1" sqref="E3" start="0" length="0">
      <dxf>
        <font>
          <u/>
          <sz val="11"/>
          <color theme="10"/>
          <name val="Calibri"/>
          <scheme val="minor"/>
        </font>
        <fill>
          <patternFill patternType="solid">
            <bgColor rgb="FFFFFF00"/>
          </patternFill>
        </fill>
        <border outline="0">
          <left style="thin">
            <color indexed="64"/>
          </left>
          <right style="thin">
            <color indexed="64"/>
          </right>
          <top style="thin">
            <color indexed="64"/>
          </top>
          <bottom style="thin">
            <color indexed="64"/>
          </bottom>
        </border>
      </dxf>
    </rfmt>
  </rm>
  <rfmt sheetId="1" sqref="A3:E3">
    <dxf>
      <fill>
        <patternFill>
          <bgColor theme="9" tint="0.59999389629810485"/>
        </patternFill>
      </fill>
    </dxf>
  </rfmt>
  <rcc rId="341" sId="1">
    <nc r="A3" t="inlineStr">
      <is>
        <t>AMLI Toscana Place</t>
      </is>
    </nc>
  </rcc>
  <rcc rId="342" sId="1">
    <nc r="B3" t="inlineStr">
      <is>
        <t>844-959-2285</t>
      </is>
    </nc>
  </rcc>
  <rcc rId="343" sId="1">
    <nc r="C3" t="inlineStr">
      <is>
        <t>Johanna Jacobs</t>
      </is>
    </nc>
  </rcc>
  <rcc rId="344" sId="1">
    <nc r="E3" t="inlineStr">
      <is>
        <t xml:space="preserve">jjcacobs@amli.com </t>
      </is>
    </nc>
  </rcc>
  <rrc rId="345" sId="3" eol="1" ref="A11:XFD11" action="insertRow"/>
  <rcc rId="346" sId="3">
    <nc r="A11" t="inlineStr">
      <is>
        <t>AMLI Toscana Place</t>
      </is>
    </nc>
  </rcc>
  <rfmt sheetId="3" sqref="A11">
    <dxf>
      <fill>
        <patternFill patternType="none">
          <fgColor indexed="64"/>
          <bgColor indexed="65"/>
        </patternFill>
      </fill>
      <border diagonalUp="0" diagonalDown="0" outline="0">
        <left style="thin">
          <color indexed="64"/>
        </left>
        <right style="thin">
          <color indexed="64"/>
        </right>
        <top/>
        <bottom/>
      </border>
    </dxf>
  </rfmt>
  <rcc rId="347" sId="3">
    <nc r="C11" t="inlineStr">
      <is>
        <t>jjacobs@amli.com</t>
      </is>
    </nc>
  </rcc>
  <rfmt sheetId="3" sqref="C11">
    <dxf>
      <fill>
        <patternFill patternType="none">
          <fgColor indexed="64"/>
          <bgColor indexed="65"/>
        </patternFill>
      </fill>
      <border diagonalUp="0" diagonalDown="0" outline="0">
        <left style="thin">
          <color indexed="64"/>
        </left>
        <right style="thin">
          <color indexed="64"/>
        </right>
        <top/>
        <bottom/>
      </border>
    </dxf>
  </rfmt>
  <rcc rId="348" sId="3">
    <nc r="D11" t="inlineStr">
      <is>
        <t>844-959-2285</t>
      </is>
    </nc>
  </rcc>
  <rfmt sheetId="3" sqref="D11">
    <dxf>
      <fill>
        <patternFill patternType="none">
          <fgColor indexed="64"/>
          <bgColor indexed="65"/>
        </patternFill>
      </fill>
      <border diagonalUp="0" diagonalDown="0" outline="0">
        <left style="thin">
          <color indexed="64"/>
        </left>
        <right style="thin">
          <color indexed="64"/>
        </right>
        <top/>
        <bottom/>
      </border>
    </dxf>
  </rfmt>
  <rcc rId="349" sId="3">
    <nc r="E11" t="inlineStr">
      <is>
        <t>Johanna Jacobs</t>
      </is>
    </nc>
  </rcc>
  <rfmt sheetId="3" sqref="E11">
    <dxf>
      <fill>
        <patternFill patternType="none">
          <fgColor indexed="64"/>
          <bgColor indexed="65"/>
        </patternFill>
      </fill>
      <border diagonalUp="0" diagonalDown="0" outline="0">
        <left style="thin">
          <color indexed="64"/>
        </left>
        <right style="thin">
          <color indexed="64"/>
        </right>
        <top/>
        <bottom/>
      </border>
    </dxf>
  </rfmt>
  <rcc rId="350" sId="3">
    <nc r="G11" t="inlineStr">
      <is>
        <t xml:space="preserve">Half off Application and Administrative Fees ($175 Savings) </t>
      </is>
    </nc>
  </rcc>
  <rfmt sheetId="3" sqref="G11">
    <dxf>
      <fill>
        <patternFill patternType="none">
          <fgColor indexed="64"/>
          <bgColor indexed="65"/>
        </patternFill>
      </fill>
      <alignment horizontal="general" vertical="bottom" textRotation="0" wrapText="1" indent="0" justifyLastLine="0" shrinkToFit="0" readingOrder="0"/>
      <border diagonalUp="0" diagonalDown="0" outline="0">
        <left style="thin">
          <color indexed="64"/>
        </left>
        <right style="thin">
          <color indexed="64"/>
        </right>
        <top/>
        <bottom/>
      </border>
    </dxf>
  </rfmt>
  <rfmt sheetId="3" sqref="A11:G11" start="0" length="0">
    <dxf>
      <border>
        <bottom style="thin">
          <color indexed="64"/>
        </bottom>
      </border>
    </dxf>
  </rfmt>
  <rfmt sheetId="3" sqref="A11:G11">
    <dxf>
      <border>
        <top style="thin">
          <color indexed="64"/>
        </top>
        <bottom style="thin">
          <color indexed="64"/>
        </bottom>
        <horizontal style="thin">
          <color indexed="64"/>
        </horizontal>
      </border>
    </dxf>
  </rfmt>
  <rcv guid="{60C3DF00-DD8C-43DC-8D32-DCC157590CE7}" action="delete"/>
  <rcv guid="{60C3DF00-DD8C-43DC-8D32-DCC157590CE7}" action="add"/>
</revisions>
</file>

<file path=xl/revisions/revisionLog40.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351" sId="1">
    <oc r="C15" t="inlineStr">
      <is>
        <t>Stephanie</t>
      </is>
    </oc>
    <nc r="C15" t="inlineStr">
      <is>
        <t>Stefane Spano</t>
      </is>
    </nc>
  </rcc>
  <rfmt sheetId="1" sqref="A15:E15">
    <dxf>
      <fill>
        <patternFill>
          <bgColor theme="9" tint="0.59999389629810485"/>
        </patternFill>
      </fill>
    </dxf>
  </rfmt>
  <rcv guid="{60C3DF00-DD8C-43DC-8D32-DCC157590CE7}" action="delete"/>
  <rcv guid="{60C3DF00-DD8C-43DC-8D32-DCC157590CE7}" action="add"/>
</revisions>
</file>

<file path=xl/revisions/revisionLog41.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rc rId="352" sId="3" eol="1" ref="A12:XFD12" action="insertRow"/>
  <rcc rId="353" sId="3">
    <nc r="A12" t="inlineStr">
      <is>
        <t>Midtown 24</t>
      </is>
    </nc>
  </rcc>
  <rfmt sheetId="3" sqref="A12">
    <dxf>
      <fill>
        <patternFill patternType="none">
          <fgColor indexed="64"/>
          <bgColor indexed="65"/>
        </patternFill>
      </fill>
      <border diagonalUp="0" diagonalDown="0" outline="0">
        <left style="thin">
          <color indexed="64"/>
        </left>
        <right style="thin">
          <color indexed="64"/>
        </right>
        <top/>
        <bottom/>
      </border>
    </dxf>
  </rfmt>
  <rcc rId="354" sId="3">
    <nc r="C12" t="inlineStr">
      <is>
        <t>midtown24cd@milestone-mgt.com</t>
      </is>
    </nc>
  </rcc>
  <rfmt sheetId="3" sqref="C12">
    <dxf>
      <fill>
        <patternFill patternType="none">
          <fgColor indexed="64"/>
          <bgColor indexed="65"/>
        </patternFill>
      </fill>
      <border diagonalUp="0" diagonalDown="0" outline="0">
        <left style="thin">
          <color indexed="64"/>
        </left>
        <right style="thin">
          <color indexed="64"/>
        </right>
        <top/>
        <bottom/>
      </border>
    </dxf>
  </rfmt>
  <rcc rId="355" sId="3">
    <nc r="E12" t="inlineStr">
      <is>
        <t>Stefane Spano</t>
      </is>
    </nc>
  </rcc>
  <rfmt sheetId="3" sqref="E12">
    <dxf>
      <fill>
        <patternFill patternType="none">
          <fgColor indexed="64"/>
          <bgColor indexed="65"/>
        </patternFill>
      </fill>
      <border diagonalUp="0" diagonalDown="0" outline="0">
        <left style="thin">
          <color indexed="64"/>
        </left>
        <right style="thin">
          <color indexed="64"/>
        </right>
        <top/>
        <bottom/>
      </border>
    </dxf>
  </rfmt>
  <rcc rId="356" sId="3">
    <nc r="F12" t="inlineStr">
      <is>
        <t>Milestone</t>
      </is>
    </nc>
  </rcc>
  <rfmt sheetId="3" sqref="F12">
    <dxf>
      <fill>
        <patternFill patternType="none">
          <fgColor indexed="64"/>
          <bgColor indexed="65"/>
        </patternFill>
      </fill>
      <border diagonalUp="0" diagonalDown="0" outline="0">
        <left style="thin">
          <color indexed="64"/>
        </left>
        <right style="thin">
          <color indexed="64"/>
        </right>
        <top/>
        <bottom/>
      </border>
    </dxf>
  </rfmt>
  <rfmt sheetId="3" sqref="G12" start="0" length="0">
    <dxf>
      <border>
        <right style="thin">
          <color indexed="64"/>
        </right>
      </border>
    </dxf>
  </rfmt>
  <rfmt sheetId="3" sqref="A12:G12" start="0" length="0">
    <dxf>
      <border>
        <bottom style="thin">
          <color indexed="64"/>
        </bottom>
      </border>
    </dxf>
  </rfmt>
  <rfmt sheetId="3" sqref="A12:G12">
    <dxf>
      <border>
        <top style="thin">
          <color indexed="64"/>
        </top>
        <bottom style="thin">
          <color indexed="64"/>
        </bottom>
        <horizontal style="thin">
          <color indexed="64"/>
        </horizontal>
      </border>
    </dxf>
  </rfmt>
</revisions>
</file>

<file path=xl/revisions/revisionLog42.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fmt sheetId="1" sqref="A27:E27">
    <dxf>
      <fill>
        <patternFill>
          <bgColor theme="9" tint="0.59999389629810485"/>
        </patternFill>
      </fill>
    </dxf>
  </rfmt>
  <rcc rId="357" sId="1">
    <nc r="C27" t="inlineStr">
      <is>
        <t>Adriana Antepara</t>
      </is>
    </nc>
  </rcc>
</revisions>
</file>

<file path=xl/revisions/revisionLog43.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rc rId="358" sId="1" ref="A22:XFD22" action="insertRow"/>
  <rcc rId="359" sId="1">
    <nc r="A22" t="inlineStr">
      <is>
        <t>Plantation Gardens Apartments</t>
      </is>
    </nc>
  </rcc>
  <rcv guid="{60C3DF00-DD8C-43DC-8D32-DCC157590CE7}" action="delete"/>
  <rcv guid="{60C3DF00-DD8C-43DC-8D32-DCC157590CE7}" action="add"/>
</revisions>
</file>

<file path=xl/revisions/revisionLog44.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rc rId="360" sId="3" eol="1" ref="A13:XFD13" action="insertRow"/>
  <rcc rId="361" sId="3">
    <nc r="A13" t="inlineStr">
      <is>
        <t>St. Tropez Apartments</t>
      </is>
    </nc>
  </rcc>
  <rfmt sheetId="3" sqref="A13">
    <dxf>
      <fill>
        <patternFill patternType="none">
          <fgColor indexed="64"/>
          <bgColor indexed="65"/>
        </patternFill>
      </fill>
      <border diagonalUp="0" diagonalDown="0" outline="0">
        <left style="thin">
          <color indexed="64"/>
        </left>
        <right style="thin">
          <color indexed="64"/>
        </right>
        <top/>
        <bottom/>
      </border>
    </dxf>
  </rfmt>
  <rcc rId="362" sId="3">
    <nc r="B13" t="inlineStr">
      <is>
        <t>lincolnapts.com</t>
      </is>
    </nc>
  </rcc>
  <rfmt sheetId="3" sqref="B13">
    <dxf>
      <border diagonalUp="0" diagonalDown="0" outline="0">
        <left style="thin">
          <color indexed="64"/>
        </left>
        <right style="thin">
          <color indexed="64"/>
        </right>
        <top/>
        <bottom/>
      </border>
    </dxf>
  </rfmt>
  <rcc rId="363" sId="3">
    <nc r="C13" t="inlineStr">
      <is>
        <t>sttropezmgr@lincolnapts.com</t>
      </is>
    </nc>
  </rcc>
  <rfmt sheetId="3" sqref="C13">
    <dxf>
      <fill>
        <patternFill patternType="none">
          <fgColor indexed="64"/>
          <bgColor indexed="65"/>
        </patternFill>
      </fill>
      <border diagonalUp="0" diagonalDown="0" outline="0">
        <left style="thin">
          <color indexed="64"/>
        </left>
        <right style="thin">
          <color indexed="64"/>
        </right>
        <top/>
        <bottom/>
      </border>
    </dxf>
  </rfmt>
  <rfmt sheetId="3" xfDxf="1" sqref="D13" start="0" length="0"/>
  <rcc rId="364" sId="3">
    <nc r="D13" t="inlineStr">
      <is>
        <t xml:space="preserve">(954) 423-4199 </t>
      </is>
    </nc>
  </rcc>
  <rcc rId="365" sId="3">
    <nc r="E13" t="inlineStr">
      <is>
        <t>Adriana Antepara</t>
      </is>
    </nc>
  </rcc>
  <rfmt sheetId="3" sqref="E13">
    <dxf>
      <fill>
        <patternFill patternType="none">
          <fgColor indexed="64"/>
          <bgColor indexed="65"/>
        </patternFill>
      </fill>
      <border diagonalUp="0" diagonalDown="0" outline="0">
        <left style="thin">
          <color indexed="64"/>
        </left>
        <right style="thin">
          <color indexed="64"/>
        </right>
        <top/>
        <bottom/>
      </border>
    </dxf>
  </rfmt>
  <rcc rId="366" sId="3">
    <nc r="F13" t="inlineStr">
      <is>
        <t>Lincoln Property Co.</t>
      </is>
    </nc>
  </rcc>
  <rfmt sheetId="3" sqref="F13">
    <dxf>
      <fill>
        <patternFill patternType="none">
          <fgColor indexed="64"/>
          <bgColor indexed="65"/>
        </patternFill>
      </fill>
      <border diagonalUp="0" diagonalDown="0" outline="0">
        <left style="thin">
          <color indexed="64"/>
        </left>
        <right style="thin">
          <color indexed="64"/>
        </right>
        <top/>
        <bottom/>
      </border>
    </dxf>
  </rfmt>
  <rcc rId="367" sId="3">
    <nc r="G13" t="inlineStr">
      <is>
        <t xml:space="preserve">1/2 Off Application Fee and Administrative Fee </t>
      </is>
    </nc>
  </rcc>
  <rfmt sheetId="3" sqref="G13">
    <dxf>
      <fill>
        <patternFill patternType="none">
          <fgColor indexed="64"/>
          <bgColor indexed="65"/>
        </patternFill>
      </fill>
      <alignment horizontal="general" vertical="bottom" textRotation="0" wrapText="1" indent="0" justifyLastLine="0" shrinkToFit="0" readingOrder="0"/>
      <border diagonalUp="0" diagonalDown="0" outline="0">
        <left style="thin">
          <color indexed="64"/>
        </left>
        <right style="thin">
          <color indexed="64"/>
        </right>
        <top/>
        <bottom/>
      </border>
    </dxf>
  </rfmt>
  <rfmt sheetId="3" sqref="A13:G13" start="0" length="0">
    <dxf>
      <border>
        <bottom style="thin">
          <color indexed="64"/>
        </bottom>
      </border>
    </dxf>
  </rfmt>
  <rfmt sheetId="3" sqref="A13:G13">
    <dxf>
      <border>
        <top style="thin">
          <color indexed="64"/>
        </top>
        <bottom style="thin">
          <color indexed="64"/>
        </bottom>
        <horizontal style="thin">
          <color indexed="64"/>
        </horizontal>
      </border>
    </dxf>
  </rfmt>
</revisions>
</file>

<file path=xl/revisions/revisionLog45.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368" sId="1">
    <oc r="B9" t="inlineStr">
      <is>
        <t>866-620-7703</t>
      </is>
    </oc>
    <nc r="B9" t="inlineStr">
      <is>
        <t>954-326-3062</t>
      </is>
    </nc>
  </rcc>
  <rcc rId="369" sId="1">
    <nc r="C9" t="inlineStr">
      <is>
        <t>Anne</t>
      </is>
    </nc>
  </rcc>
</revisions>
</file>

<file path=xl/revisions/revisionLog46.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370" sId="1">
    <oc r="E9" t="inlineStr">
      <is>
        <t>left voicemail</t>
      </is>
    </oc>
    <nc r="E9" t="inlineStr">
      <is>
        <t>onthegreenacd@milestone-mgt.com</t>
      </is>
    </nc>
  </rcc>
  <rfmt sheetId="1" sqref="A9:E9">
    <dxf>
      <fill>
        <patternFill>
          <bgColor rgb="FFFF99CC"/>
        </patternFill>
      </fill>
    </dxf>
  </rfmt>
</revisions>
</file>

<file path=xl/revisions/revisionLog47.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371" sId="3">
    <nc r="G12" t="inlineStr">
      <is>
        <t xml:space="preserve">1/2 off all move-in fees </t>
      </is>
    </nc>
  </rcc>
</revisions>
</file>

<file path=xl/revisions/revisionLog48.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372" sId="1">
    <oc r="G7" t="inlineStr">
      <is>
        <t>pink = expressed interest</t>
      </is>
    </oc>
    <nc r="G7" t="inlineStr">
      <is>
        <t>pink = expressed interest/awaiting registration form</t>
      </is>
    </nc>
  </rcc>
  <rcv guid="{60C3DF00-DD8C-43DC-8D32-DCC157590CE7}" action="delete"/>
  <rcv guid="{60C3DF00-DD8C-43DC-8D32-DCC157590CE7}" action="add"/>
</revisions>
</file>

<file path=xl/revisions/revisionLog49.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fmt sheetId="1" xfDxf="1" sqref="B22" start="0" length="0">
    <dxf>
      <fill>
        <patternFill patternType="solid">
          <bgColor rgb="FFFFFF00"/>
        </patternFill>
      </fill>
      <border outline="0">
        <left style="thin">
          <color indexed="64"/>
        </left>
        <right style="thin">
          <color indexed="64"/>
        </right>
        <top style="thin">
          <color indexed="64"/>
        </top>
        <bottom style="thin">
          <color indexed="64"/>
        </bottom>
      </border>
    </dxf>
  </rfmt>
  <rcc rId="373" sId="1">
    <nc r="B22" t="inlineStr">
      <is>
        <t>(954) 473-5050</t>
      </is>
    </nc>
  </rcc>
</revisions>
</file>

<file path=xl/revisions/revisionLog50.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374" sId="1">
    <nc r="E22" t="inlineStr">
      <is>
        <t>left voicemail</t>
      </is>
    </nc>
  </rcc>
</revisions>
</file>

<file path=xl/revisions/revisionLog51.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375" sId="3">
    <oc r="B2" t="inlineStr">
      <is>
        <t>shaimaratdavie.com</t>
      </is>
    </oc>
    <nc r="B2" t="inlineStr">
      <is>
        <t>shalimaratdavie.com</t>
      </is>
    </nc>
  </rcc>
</revisions>
</file>

<file path=xl/revisions/revisionLog52.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376" sId="3" xfDxf="1" dxf="1">
    <nc r="B11" t="inlineStr">
      <is>
        <t>https://www.amli.com/apartments/south-florida/southeast-florida/davie/toscana-place</t>
      </is>
    </nc>
    <ndxf>
      <border outline="0">
        <left style="thin">
          <color indexed="64"/>
        </left>
        <right style="thin">
          <color indexed="64"/>
        </right>
        <top style="thin">
          <color indexed="64"/>
        </top>
        <bottom style="thin">
          <color indexed="64"/>
        </bottom>
      </border>
    </ndxf>
  </rcc>
  <rcc rId="377" sId="3" xfDxf="1" dxf="1">
    <nc r="B12" t="inlineStr">
      <is>
        <t>https://www.midtown24-living.com/</t>
      </is>
    </nc>
    <ndxf>
      <border outline="0">
        <left style="thin">
          <color indexed="64"/>
        </left>
        <right style="thin">
          <color indexed="64"/>
        </right>
        <top style="thin">
          <color indexed="64"/>
        </top>
        <bottom style="thin">
          <color indexed="64"/>
        </bottom>
      </border>
    </ndxf>
  </rcc>
</revisions>
</file>

<file path=xl/revisions/revisionLog53.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fmt sheetId="1" sqref="A6:E6">
    <dxf>
      <fill>
        <patternFill>
          <bgColor theme="9" tint="0.59999389629810485"/>
        </patternFill>
      </fill>
    </dxf>
  </rfmt>
  <rcc rId="378" sId="1">
    <nc r="D6" t="inlineStr">
      <is>
        <t>Greystay</t>
      </is>
    </nc>
  </rcc>
  <rcc rId="379" sId="1">
    <nc r="C6" t="inlineStr">
      <is>
        <t>Cheri Castro</t>
      </is>
    </nc>
  </rcc>
  <rcc rId="380" sId="1">
    <nc r="B6" t="inlineStr">
      <is>
        <t>954-749-3526</t>
      </is>
    </nc>
  </rcc>
</revisions>
</file>

<file path=xl/revisions/revisionLog54.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rc rId="381" sId="3" eol="1" ref="A14:XFD14" action="insertRow"/>
  <rcc rId="382" sId="3">
    <nc r="A14" t="inlineStr">
      <is>
        <t>Elan Maison Apartments</t>
      </is>
    </nc>
  </rcc>
  <rfmt sheetId="3" sqref="A14">
    <dxf>
      <fill>
        <patternFill patternType="none">
          <fgColor indexed="64"/>
          <bgColor indexed="65"/>
        </patternFill>
      </fill>
      <border diagonalUp="0" diagonalDown="0" outline="0">
        <left style="thin">
          <color indexed="64"/>
        </left>
        <right style="thin">
          <color indexed="64"/>
        </right>
        <top/>
        <bottom/>
      </border>
    </dxf>
  </rfmt>
  <rcc rId="383" sId="3">
    <nc r="B14" t="inlineStr">
      <is>
        <t>liveelanmaison.com</t>
      </is>
    </nc>
  </rcc>
  <rfmt sheetId="3" sqref="B14">
    <dxf>
      <fill>
        <patternFill patternType="none">
          <fgColor indexed="64"/>
          <bgColor indexed="65"/>
        </patternFill>
      </fill>
      <border diagonalUp="0" diagonalDown="0" outline="0">
        <left style="thin">
          <color indexed="64"/>
        </left>
        <right style="thin">
          <color indexed="64"/>
        </right>
        <top/>
        <bottom/>
      </border>
    </dxf>
  </rfmt>
  <rcc rId="384" sId="3">
    <nc r="C14" t="inlineStr">
      <is>
        <t>elanmaisonlmgr@greystar.com</t>
      </is>
    </nc>
  </rcc>
  <rfmt sheetId="3" sqref="C14">
    <dxf>
      <fill>
        <patternFill patternType="none">
          <fgColor indexed="64"/>
          <bgColor indexed="65"/>
        </patternFill>
      </fill>
      <border diagonalUp="0" diagonalDown="0" outline="0">
        <left style="thin">
          <color indexed="64"/>
        </left>
        <right style="thin">
          <color indexed="64"/>
        </right>
        <top/>
        <bottom/>
      </border>
    </dxf>
  </rfmt>
  <rcc rId="385" sId="3">
    <nc r="D14" t="inlineStr">
      <is>
        <t>954-749-3526</t>
      </is>
    </nc>
  </rcc>
  <rfmt sheetId="3" sqref="D14">
    <dxf>
      <border diagonalUp="0" diagonalDown="0" outline="0">
        <left style="thin">
          <color indexed="64"/>
        </left>
        <right style="thin">
          <color indexed="64"/>
        </right>
        <top/>
        <bottom/>
      </border>
    </dxf>
  </rfmt>
  <rcc rId="386" sId="3">
    <nc r="E14" t="inlineStr">
      <is>
        <t>Cheri Castro</t>
      </is>
    </nc>
  </rcc>
  <rfmt sheetId="3" sqref="E14">
    <dxf>
      <fill>
        <patternFill patternType="none">
          <fgColor indexed="64"/>
          <bgColor indexed="65"/>
        </patternFill>
      </fill>
      <border diagonalUp="0" diagonalDown="0" outline="0">
        <left style="thin">
          <color indexed="64"/>
        </left>
        <right style="thin">
          <color indexed="64"/>
        </right>
        <top/>
        <bottom/>
      </border>
    </dxf>
  </rfmt>
  <rcc rId="387" sId="3">
    <nc r="F14" t="inlineStr">
      <is>
        <t>Greystar</t>
      </is>
    </nc>
  </rcc>
  <rfmt sheetId="3" sqref="F14">
    <dxf>
      <fill>
        <patternFill patternType="none">
          <fgColor indexed="64"/>
          <bgColor indexed="65"/>
        </patternFill>
      </fill>
      <border diagonalUp="0" diagonalDown="0" outline="0">
        <left style="thin">
          <color indexed="64"/>
        </left>
        <right style="thin">
          <color indexed="64"/>
        </right>
        <top/>
        <bottom/>
      </border>
    </dxf>
  </rfmt>
  <rcc rId="388" sId="3">
    <nc r="G14" t="inlineStr">
      <is>
        <t>One Month Free Rent and Reduced Move-In Fees</t>
      </is>
    </nc>
  </rcc>
  <rfmt sheetId="3" sqref="G14">
    <dxf>
      <fill>
        <patternFill patternType="none">
          <fgColor indexed="64"/>
          <bgColor indexed="65"/>
        </patternFill>
      </fill>
      <alignment horizontal="general" vertical="bottom" textRotation="0" wrapText="1" indent="0" justifyLastLine="0" shrinkToFit="0" readingOrder="0"/>
      <border diagonalUp="0" diagonalDown="0" outline="0">
        <left style="thin">
          <color indexed="64"/>
        </left>
        <right style="thin">
          <color indexed="64"/>
        </right>
        <top/>
        <bottom/>
      </border>
    </dxf>
  </rfmt>
  <rfmt sheetId="3" sqref="A14:G14" start="0" length="0">
    <dxf>
      <border>
        <bottom style="thin">
          <color indexed="64"/>
        </bottom>
      </border>
    </dxf>
  </rfmt>
  <rfmt sheetId="3" sqref="A14:G14">
    <dxf>
      <border>
        <top style="thin">
          <color indexed="64"/>
        </top>
        <bottom style="thin">
          <color indexed="64"/>
        </bottom>
        <horizontal style="thin">
          <color indexed="64"/>
        </horizontal>
      </border>
    </dxf>
  </rfmt>
</revisions>
</file>

<file path=xl/revisions/revisionLog55.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rc rId="389" sId="3" ref="A2:XFD2" action="insertRow"/>
  <rfmt sheetId="3" sqref="A2:G2">
    <dxf>
      <fill>
        <patternFill patternType="none">
          <bgColor auto="1"/>
        </patternFill>
      </fill>
    </dxf>
  </rfmt>
  <rcc rId="390" sId="3">
    <nc r="A2" t="inlineStr">
      <is>
        <t>Jill Sivert</t>
      </is>
    </nc>
  </rcc>
  <rfmt sheetId="3" sqref="A2" start="0" length="2147483647">
    <dxf>
      <font>
        <b val="0"/>
      </font>
    </dxf>
  </rfmt>
</revisions>
</file>

<file path=xl/revisions/revisionLog56.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fmt sheetId="3" sqref="A2:G2" start="0" length="0">
    <dxf>
      <border>
        <top style="thin">
          <color indexed="64"/>
        </top>
      </border>
    </dxf>
  </rfmt>
  <rfmt sheetId="3" sqref="A2:G2">
    <dxf>
      <border>
        <top style="thin">
          <color indexed="64"/>
        </top>
        <bottom style="thin">
          <color indexed="64"/>
        </bottom>
        <horizontal style="thin">
          <color indexed="64"/>
        </horizontal>
      </border>
    </dxf>
  </rfmt>
</revisions>
</file>

<file path=xl/revisions/revisionLog57.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391" sId="3">
    <nc r="C2" t="inlineStr">
      <is>
        <t>jillsivert@bellsouth.net</t>
      </is>
    </nc>
  </rcc>
  <rfmt sheetId="3" sqref="C2" start="0" length="2147483647">
    <dxf>
      <font>
        <b val="0"/>
      </font>
    </dxf>
  </rfmt>
</revisions>
</file>

<file path=xl/revisions/revisionLog58.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392" sId="1">
    <nc r="G8" t="inlineStr">
      <is>
        <t>red = said no</t>
      </is>
    </nc>
  </rcc>
  <rfmt sheetId="1" sqref="G8">
    <dxf>
      <fill>
        <patternFill patternType="none">
          <fgColor indexed="64"/>
          <bgColor indexed="65"/>
        </patternFill>
      </fill>
      <border diagonalUp="0" diagonalDown="0" outline="0">
        <left/>
        <right/>
        <top/>
        <bottom/>
      </border>
    </dxf>
  </rfmt>
  <rfmt sheetId="1" sqref="A10:E10">
    <dxf>
      <fill>
        <patternFill>
          <bgColor rgb="FFFF0000"/>
        </patternFill>
      </fill>
    </dxf>
  </rfmt>
</revisions>
</file>

<file path=xl/revisions/revisionLog59.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fmt sheetId="1" sqref="A5:E5">
    <dxf>
      <fill>
        <patternFill>
          <bgColor rgb="FFFF0000"/>
        </patternFill>
      </fill>
    </dxf>
  </rfmt>
</revisions>
</file>

<file path=xl/revisions/revisionLog60.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fmt sheetId="1" sqref="A19:E19">
    <dxf>
      <fill>
        <patternFill>
          <bgColor theme="9" tint="0.59999389629810485"/>
        </patternFill>
      </fill>
    </dxf>
  </rfmt>
</revisions>
</file>

<file path=xl/revisions/revisionLog61.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rc rId="393" sId="3" eol="1" ref="A16:XFD16" action="insertRow"/>
  <rcc rId="394" sId="3">
    <nc r="A16" t="inlineStr">
      <is>
        <t>Palm Trace Landings</t>
      </is>
    </nc>
  </rcc>
  <rfmt sheetId="3" sqref="A16">
    <dxf>
      <fill>
        <patternFill patternType="none">
          <fgColor indexed="64"/>
          <bgColor indexed="65"/>
        </patternFill>
      </fill>
      <border diagonalUp="0" diagonalDown="0" outline="0">
        <left style="thin">
          <color indexed="64"/>
        </left>
        <right style="thin">
          <color indexed="64"/>
        </right>
        <top/>
        <bottom/>
      </border>
    </dxf>
  </rfmt>
  <rcc rId="395" sId="3">
    <nc r="B16" t="inlineStr">
      <is>
        <t>palmtracelandings-living.com</t>
      </is>
    </nc>
  </rcc>
  <rfmt sheetId="3" sqref="B16">
    <dxf>
      <fill>
        <patternFill patternType="none">
          <fgColor indexed="64"/>
          <bgColor indexed="65"/>
        </patternFill>
      </fill>
      <border diagonalUp="0" diagonalDown="0" outline="0">
        <left style="thin">
          <color indexed="64"/>
        </left>
        <right style="thin">
          <color indexed="64"/>
        </right>
        <top/>
        <bottom/>
      </border>
    </dxf>
  </rfmt>
  <rcc rId="396" sId="3">
    <nc r="C16" t="inlineStr">
      <is>
        <t>palmtracecd@milestone-mgt.com</t>
      </is>
    </nc>
  </rcc>
  <rfmt sheetId="3" sqref="C16">
    <dxf>
      <fill>
        <patternFill patternType="none">
          <fgColor indexed="64"/>
          <bgColor indexed="65"/>
        </patternFill>
      </fill>
      <border diagonalUp="0" diagonalDown="0" outline="0">
        <left style="thin">
          <color indexed="64"/>
        </left>
        <right style="thin">
          <color indexed="64"/>
        </right>
        <top/>
        <bottom/>
      </border>
    </dxf>
  </rfmt>
  <rcc rId="397" sId="3">
    <nc r="D16" t="inlineStr">
      <is>
        <t>954-327-7256</t>
      </is>
    </nc>
  </rcc>
  <rfmt sheetId="3" sqref="D16">
    <dxf>
      <fill>
        <patternFill patternType="none">
          <fgColor indexed="64"/>
          <bgColor indexed="65"/>
        </patternFill>
      </fill>
      <border diagonalUp="0" diagonalDown="0" outline="0">
        <left style="thin">
          <color indexed="64"/>
        </left>
        <right style="thin">
          <color indexed="64"/>
        </right>
        <top/>
        <bottom/>
      </border>
    </dxf>
  </rfmt>
  <rcc rId="398" sId="3">
    <nc r="E16" t="inlineStr">
      <is>
        <t>Bridgette Garceau</t>
      </is>
    </nc>
  </rcc>
  <rfmt sheetId="3" sqref="E16">
    <dxf>
      <fill>
        <patternFill patternType="none">
          <fgColor indexed="64"/>
          <bgColor indexed="65"/>
        </patternFill>
      </fill>
      <border diagonalUp="0" diagonalDown="0" outline="0">
        <left style="thin">
          <color indexed="64"/>
        </left>
        <right style="thin">
          <color indexed="64"/>
        </right>
        <top/>
        <bottom/>
      </border>
    </dxf>
  </rfmt>
  <rcc rId="399" sId="3">
    <nc r="F16" t="inlineStr">
      <is>
        <t>Greystar</t>
      </is>
    </nc>
  </rcc>
  <rfmt sheetId="3" sqref="F16">
    <dxf>
      <fill>
        <patternFill patternType="none">
          <fgColor indexed="64"/>
          <bgColor indexed="65"/>
        </patternFill>
      </fill>
      <border diagonalUp="0" diagonalDown="0" outline="0">
        <left style="thin">
          <color indexed="64"/>
        </left>
        <right style="thin">
          <color indexed="64"/>
        </right>
        <top/>
        <bottom/>
      </border>
    </dxf>
  </rfmt>
  <rcc rId="400" sId="3">
    <nc r="G16" t="inlineStr">
      <is>
        <t>Waived Application Fee and Half Off Administrative Fee</t>
      </is>
    </nc>
  </rcc>
  <rfmt sheetId="3" sqref="G16">
    <dxf>
      <fill>
        <patternFill patternType="none">
          <fgColor indexed="64"/>
          <bgColor indexed="65"/>
        </patternFill>
      </fill>
      <alignment horizontal="general" vertical="bottom" textRotation="0" wrapText="1" indent="0" justifyLastLine="0" shrinkToFit="0" readingOrder="0"/>
      <border diagonalUp="0" diagonalDown="0" outline="0">
        <left style="thin">
          <color indexed="64"/>
        </left>
        <right style="thin">
          <color indexed="64"/>
        </right>
        <top/>
        <bottom/>
      </border>
    </dxf>
  </rfmt>
  <rfmt sheetId="3" sqref="A16:G16" start="0" length="0">
    <dxf>
      <border>
        <bottom style="thin">
          <color indexed="64"/>
        </bottom>
      </border>
    </dxf>
  </rfmt>
  <rfmt sheetId="3" sqref="A16:G16">
    <dxf>
      <border>
        <top style="thin">
          <color indexed="64"/>
        </top>
        <bottom style="thin">
          <color indexed="64"/>
        </bottom>
        <horizontal style="thin">
          <color indexed="64"/>
        </horizontal>
      </border>
    </dxf>
  </rfmt>
  <rcv guid="{60C3DF00-DD8C-43DC-8D32-DCC157590CE7}" action="delete"/>
  <rcv guid="{60C3DF00-DD8C-43DC-8D32-DCC157590CE7}" action="add"/>
</revisions>
</file>

<file path=xl/revisions/revisionLog62.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401" sId="1">
    <oc r="C19" t="inlineStr">
      <is>
        <t>Bridget</t>
      </is>
    </oc>
    <nc r="C19" t="inlineStr">
      <is>
        <t>Bridgette Garceau</t>
      </is>
    </nc>
  </rcc>
  <rcc rId="402" sId="3">
    <oc r="F16" t="inlineStr">
      <is>
        <t>Greystar</t>
      </is>
    </oc>
    <nc r="F16" t="inlineStr">
      <is>
        <t>Milestone</t>
      </is>
    </nc>
  </rcc>
</revisions>
</file>

<file path=xl/revisions/revisionLog63.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403" sId="1">
    <oc r="B19" t="inlineStr">
      <is>
        <t>866-694-3983</t>
      </is>
    </oc>
    <nc r="B19" t="inlineStr">
      <is>
        <t>954-327-7256</t>
      </is>
    </nc>
  </rcc>
</revisions>
</file>

<file path=xl/revisions/revisionLog64.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404" sId="1">
    <oc r="A19" t="inlineStr">
      <is>
        <t>Palm Trace Landing</t>
      </is>
    </oc>
    <nc r="A19" t="inlineStr">
      <is>
        <t>Palm Trace Landings</t>
      </is>
    </nc>
  </rcc>
</revisions>
</file>

<file path=xl/revisions/revisionLog65.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405" sId="1" xfDxf="1" dxf="1">
    <nc r="C5" t="inlineStr">
      <is>
        <t>Dereck Britt </t>
      </is>
    </nc>
    <ndxf>
      <fill>
        <patternFill patternType="solid">
          <bgColor rgb="FFFF0000"/>
        </patternFill>
      </fill>
      <border outline="0">
        <left style="thin">
          <color indexed="64"/>
        </left>
        <right style="thin">
          <color indexed="64"/>
        </right>
        <top style="thin">
          <color indexed="64"/>
        </top>
        <bottom style="thin">
          <color indexed="64"/>
        </bottom>
      </border>
    </ndxf>
  </rcc>
</revisions>
</file>

<file path=xl/revisions/revisionLog66.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fmt sheetId="3" sqref="A2" start="0" length="2147483647">
    <dxf>
      <font>
        <sz val="11"/>
      </font>
    </dxf>
  </rfmt>
  <rfmt sheetId="3" sqref="C2" start="0" length="2147483647">
    <dxf>
      <font>
        <sz val="11"/>
      </font>
    </dxf>
  </rfmt>
</revisions>
</file>

<file path=xl/revisions/revisionLog67.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406" sId="3">
    <nc r="E2" t="inlineStr">
      <is>
        <t>Jill Sivert</t>
      </is>
    </nc>
  </rcc>
  <rfmt sheetId="3" sqref="E2" start="0" length="2147483647">
    <dxf>
      <font>
        <b val="0"/>
      </font>
    </dxf>
  </rfmt>
  <rfmt sheetId="3" sqref="E2" start="0" length="2147483647">
    <dxf>
      <font>
        <sz val="11"/>
      </font>
    </dxf>
  </rfmt>
  <rcc rId="407" sId="3" xfDxf="1" dxf="1">
    <nc r="B2" t="inlineStr">
      <is>
        <t>https://jillsivert.com/</t>
      </is>
    </nc>
    <ndxf>
      <font>
        <b/>
        <sz val="12"/>
      </font>
      <alignment vertical="center" readingOrder="0"/>
      <border outline="0">
        <left style="thin">
          <color indexed="64"/>
        </left>
        <right style="thin">
          <color indexed="64"/>
        </right>
        <top style="thin">
          <color indexed="64"/>
        </top>
        <bottom style="thin">
          <color indexed="64"/>
        </bottom>
      </border>
    </ndxf>
  </rcc>
  <rfmt sheetId="3" sqref="B2" start="0" length="2147483647">
    <dxf>
      <font>
        <b val="0"/>
      </font>
    </dxf>
  </rfmt>
  <rfmt sheetId="3" sqref="B2" start="0" length="2147483647">
    <dxf>
      <font>
        <sz val="11"/>
      </font>
    </dxf>
  </rfmt>
  <rcc rId="408" sId="3" xfDxf="1" dxf="1">
    <nc r="D2" t="inlineStr">
      <is>
        <t>954-562-0430</t>
      </is>
    </nc>
    <ndxf>
      <font>
        <b/>
        <sz val="12"/>
      </font>
      <alignment vertical="center" readingOrder="0"/>
      <border outline="0">
        <left style="thin">
          <color indexed="64"/>
        </left>
        <right style="thin">
          <color indexed="64"/>
        </right>
        <top style="thin">
          <color indexed="64"/>
        </top>
        <bottom style="thin">
          <color indexed="64"/>
        </bottom>
      </border>
    </ndxf>
  </rcc>
  <rfmt sheetId="3" sqref="D2" start="0" length="2147483647">
    <dxf>
      <font>
        <b val="0"/>
      </font>
    </dxf>
  </rfmt>
  <rfmt sheetId="3" sqref="D2" start="0" length="2147483647">
    <dxf>
      <font>
        <sz val="11"/>
      </font>
    </dxf>
  </rfmt>
  <rfmt sheetId="3" sqref="F2" start="0" length="2147483647">
    <dxf>
      <font>
        <b val="0"/>
      </font>
    </dxf>
  </rfmt>
  <rfmt sheetId="3" sqref="F2" start="0" length="2147483647">
    <dxf>
      <font>
        <sz val="11"/>
      </font>
    </dxf>
  </rfmt>
  <rfmt sheetId="3" sqref="G2" start="0" length="2147483647">
    <dxf>
      <font>
        <b val="0"/>
      </font>
    </dxf>
  </rfmt>
  <rfmt sheetId="3" sqref="G2" start="0" length="2147483647">
    <dxf>
      <font>
        <sz val="11"/>
      </font>
    </dxf>
  </rfmt>
</revisions>
</file>

<file path=xl/revisions/revisionLog68.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fmt sheetId="1" sqref="A20:E20">
    <dxf>
      <fill>
        <patternFill>
          <bgColor theme="9" tint="0.59999389629810485"/>
        </patternFill>
      </fill>
    </dxf>
  </rfmt>
</revisions>
</file>

<file path=xl/revisions/revisionLog69.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rc rId="409" sId="3" eol="1" ref="A17:XFD17" action="insertRow"/>
  <rcc rId="410" sId="3">
    <nc r="A17" t="inlineStr">
      <is>
        <t>PARC3400</t>
      </is>
    </nc>
  </rcc>
  <rfmt sheetId="3" sqref="A17">
    <dxf>
      <fill>
        <patternFill patternType="none">
          <fgColor indexed="64"/>
          <bgColor indexed="65"/>
        </patternFill>
      </fill>
      <border diagonalUp="0" diagonalDown="0" outline="0">
        <left style="thin">
          <color indexed="64"/>
        </left>
        <right style="thin">
          <color indexed="64"/>
        </right>
        <top/>
        <bottom/>
      </border>
    </dxf>
  </rfmt>
  <rcc rId="411" sId="3">
    <nc r="B17" t="inlineStr">
      <is>
        <t>parc3400.com</t>
      </is>
    </nc>
  </rcc>
  <rfmt sheetId="3" sqref="B17">
    <dxf>
      <fill>
        <patternFill patternType="none">
          <fgColor indexed="64"/>
          <bgColor indexed="65"/>
        </patternFill>
      </fill>
      <border diagonalUp="0" diagonalDown="0" outline="0">
        <left style="thin">
          <color indexed="64"/>
        </left>
        <right style="thin">
          <color indexed="64"/>
        </right>
        <top/>
        <bottom/>
      </border>
    </dxf>
  </rfmt>
  <rcc rId="412" sId="3">
    <nc r="C17" t="inlineStr">
      <is>
        <t>manager@parc3400.com</t>
      </is>
    </nc>
  </rcc>
  <rfmt sheetId="3" sqref="C17">
    <dxf>
      <fill>
        <patternFill patternType="none">
          <fgColor indexed="64"/>
          <bgColor indexed="65"/>
        </patternFill>
      </fill>
      <border diagonalUp="0" diagonalDown="0" outline="0">
        <left style="thin">
          <color indexed="64"/>
        </left>
        <right style="thin">
          <color indexed="64"/>
        </right>
        <top/>
        <bottom/>
      </border>
    </dxf>
  </rfmt>
  <rcc rId="413" sId="3">
    <nc r="D17" t="inlineStr">
      <is>
        <t>954-573-2004</t>
      </is>
    </nc>
  </rcc>
  <rfmt sheetId="3" sqref="D17">
    <dxf>
      <fill>
        <patternFill patternType="none">
          <fgColor indexed="64"/>
          <bgColor indexed="65"/>
        </patternFill>
      </fill>
      <border diagonalUp="0" diagonalDown="0" outline="0">
        <left style="thin">
          <color indexed="64"/>
        </left>
        <right style="thin">
          <color indexed="64"/>
        </right>
        <top/>
        <bottom/>
      </border>
    </dxf>
  </rfmt>
  <rcc rId="414" sId="3">
    <nc r="E17" t="inlineStr">
      <is>
        <t>Terie McHale</t>
      </is>
    </nc>
  </rcc>
  <rfmt sheetId="3" sqref="E17">
    <dxf>
      <fill>
        <patternFill patternType="none">
          <fgColor indexed="64"/>
          <bgColor indexed="65"/>
        </patternFill>
      </fill>
      <border diagonalUp="0" diagonalDown="0" outline="0">
        <left style="thin">
          <color indexed="64"/>
        </left>
        <right style="thin">
          <color indexed="64"/>
        </right>
        <top/>
        <bottom/>
      </border>
    </dxf>
  </rfmt>
  <rcc rId="415" sId="3">
    <nc r="G17" t="inlineStr">
      <is>
        <t>3 BR's @ $2349, Waived Application Fee</t>
      </is>
    </nc>
  </rcc>
  <rfmt sheetId="3" sqref="G17">
    <dxf>
      <fill>
        <patternFill patternType="none">
          <fgColor indexed="64"/>
          <bgColor indexed="65"/>
        </patternFill>
      </fill>
      <alignment horizontal="general" vertical="bottom" textRotation="0" wrapText="1" indent="0" justifyLastLine="0" shrinkToFit="0" readingOrder="0"/>
      <border diagonalUp="0" diagonalDown="0" outline="0">
        <left style="thin">
          <color indexed="64"/>
        </left>
        <right style="thin">
          <color indexed="64"/>
        </right>
        <top/>
        <bottom/>
      </border>
    </dxf>
  </rfmt>
  <rfmt sheetId="3" sqref="A17:G17" start="0" length="0">
    <dxf>
      <border>
        <bottom style="thin">
          <color indexed="64"/>
        </bottom>
      </border>
    </dxf>
  </rfmt>
  <rfmt sheetId="3" sqref="A17:G17">
    <dxf>
      <border>
        <top style="thin">
          <color indexed="64"/>
        </top>
        <bottom style="thin">
          <color indexed="64"/>
        </bottom>
        <horizontal style="thin">
          <color indexed="64"/>
        </horizontal>
      </border>
    </dxf>
  </rfmt>
</revisions>
</file>

<file path=xl/revisions/revisionLog70.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rc rId="416" sId="3" eol="1" ref="A18:XFD18" action="insertRow"/>
  <rcc rId="417" sId="3">
    <nc r="A18" t="inlineStr">
      <is>
        <t>Gatehouse on the Green</t>
      </is>
    </nc>
  </rcc>
  <rfmt sheetId="3" sqref="A18">
    <dxf>
      <fill>
        <patternFill patternType="none">
          <fgColor indexed="64"/>
          <bgColor indexed="65"/>
        </patternFill>
      </fill>
      <border diagonalUp="0" diagonalDown="0" outline="0">
        <left style="thin">
          <color indexed="64"/>
        </left>
        <right style="thin">
          <color indexed="64"/>
        </right>
        <top/>
        <bottom/>
      </border>
    </dxf>
  </rfmt>
  <rcc rId="418" sId="3">
    <nc r="B18" t="inlineStr">
      <is>
        <t>gatehouseonthegreen-living.com</t>
      </is>
    </nc>
  </rcc>
  <rfmt sheetId="3" sqref="B18">
    <dxf>
      <fill>
        <patternFill patternType="none">
          <fgColor indexed="64"/>
          <bgColor indexed="65"/>
        </patternFill>
      </fill>
      <border diagonalUp="0" diagonalDown="0" outline="0">
        <left style="thin">
          <color indexed="64"/>
        </left>
        <right style="thin">
          <color indexed="64"/>
        </right>
        <top/>
        <bottom/>
      </border>
    </dxf>
  </rfmt>
  <rcc rId="419" sId="3">
    <nc r="C18" t="inlineStr">
      <is>
        <t>onthegreencd@milestone-mgt.com</t>
      </is>
    </nc>
  </rcc>
  <rfmt sheetId="3" sqref="C18">
    <dxf>
      <fill>
        <patternFill patternType="none">
          <fgColor indexed="64"/>
          <bgColor indexed="65"/>
        </patternFill>
      </fill>
      <border diagonalUp="0" diagonalDown="0" outline="0">
        <left style="thin">
          <color indexed="64"/>
        </left>
        <right style="thin">
          <color indexed="64"/>
        </right>
        <top/>
        <bottom/>
      </border>
    </dxf>
  </rfmt>
  <rcc rId="420" sId="3">
    <nc r="D18" t="inlineStr">
      <is>
        <t>954-424-0600</t>
      </is>
    </nc>
  </rcc>
  <rfmt sheetId="3" sqref="D18">
    <dxf>
      <fill>
        <patternFill patternType="none">
          <fgColor indexed="64"/>
          <bgColor indexed="65"/>
        </patternFill>
      </fill>
      <border diagonalUp="0" diagonalDown="0" outline="0">
        <left style="thin">
          <color indexed="64"/>
        </left>
        <right style="thin">
          <color indexed="64"/>
        </right>
        <top/>
        <bottom/>
      </border>
    </dxf>
  </rfmt>
  <rcc rId="421" sId="3">
    <nc r="E18" t="inlineStr">
      <is>
        <t>Anne Abouo</t>
      </is>
    </nc>
  </rcc>
  <rfmt sheetId="3" sqref="E18">
    <dxf>
      <fill>
        <patternFill patternType="none">
          <fgColor indexed="64"/>
          <bgColor indexed="65"/>
        </patternFill>
      </fill>
      <border diagonalUp="0" diagonalDown="0" outline="0">
        <left style="thin">
          <color indexed="64"/>
        </left>
        <right style="thin">
          <color indexed="64"/>
        </right>
        <top/>
        <bottom/>
      </border>
    </dxf>
  </rfmt>
  <rcc rId="422" sId="3">
    <nc r="F18" t="inlineStr">
      <is>
        <t>Milestone</t>
      </is>
    </nc>
  </rcc>
  <rfmt sheetId="3" sqref="F18">
    <dxf>
      <border diagonalUp="0" diagonalDown="0" outline="0">
        <left style="thin">
          <color indexed="64"/>
        </left>
        <right style="thin">
          <color indexed="64"/>
        </right>
        <top/>
        <bottom/>
      </border>
    </dxf>
  </rfmt>
  <rcc rId="423" sId="3">
    <nc r="G18" t="inlineStr">
      <is>
        <t>Waived Application Fee and 50% off Administrative Fee</t>
      </is>
    </nc>
  </rcc>
  <rfmt sheetId="3" sqref="G18">
    <dxf>
      <fill>
        <patternFill patternType="none">
          <fgColor indexed="64"/>
          <bgColor indexed="65"/>
        </patternFill>
      </fill>
      <alignment horizontal="general" vertical="bottom" textRotation="0" wrapText="1" indent="0" justifyLastLine="0" shrinkToFit="0" readingOrder="0"/>
      <border diagonalUp="0" diagonalDown="0" outline="0">
        <left style="thin">
          <color indexed="64"/>
        </left>
        <right style="thin">
          <color indexed="64"/>
        </right>
        <top/>
        <bottom/>
      </border>
    </dxf>
  </rfmt>
  <rfmt sheetId="3" sqref="A18:G18" start="0" length="0">
    <dxf>
      <border>
        <bottom style="thin">
          <color indexed="64"/>
        </bottom>
      </border>
    </dxf>
  </rfmt>
  <rfmt sheetId="3" sqref="A18:G18">
    <dxf>
      <border>
        <top style="thin">
          <color indexed="64"/>
        </top>
        <bottom style="thin">
          <color indexed="64"/>
        </bottom>
        <horizontal style="thin">
          <color indexed="64"/>
        </horizontal>
      </border>
    </dxf>
  </rfmt>
  <rcv guid="{60C3DF00-DD8C-43DC-8D32-DCC157590CE7}" action="delete"/>
  <rcv guid="{60C3DF00-DD8C-43DC-8D32-DCC157590CE7}" action="add"/>
</revisions>
</file>

<file path=xl/revisions/revisionLog71.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fmt sheetId="1" sqref="A9:E9">
    <dxf>
      <fill>
        <patternFill>
          <bgColor theme="9" tint="0.59999389629810485"/>
        </patternFill>
      </fill>
    </dxf>
  </rfmt>
</revisions>
</file>

<file path=xl/revisions/revisionLog72.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424" sId="1">
    <oc r="C9" t="inlineStr">
      <is>
        <t>Anne</t>
      </is>
    </oc>
    <nc r="C9" t="inlineStr">
      <is>
        <t>Anne Abouo</t>
      </is>
    </nc>
  </rcc>
</revisions>
</file>

<file path=xl/revisions/revisionLog73.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425" sId="1">
    <oc r="E21" t="inlineStr">
      <is>
        <t>left voicemail</t>
      </is>
    </oc>
    <nc r="E21" t="inlineStr">
      <is>
        <t>left voicemail x2</t>
      </is>
    </nc>
  </rcc>
  <rcc rId="426" sId="1">
    <oc r="C7" t="inlineStr">
      <is>
        <t>Erin Rodgers</t>
      </is>
    </oc>
    <nc r="C7" t="inlineStr">
      <is>
        <t>Erica Rodgers</t>
      </is>
    </nc>
  </rcc>
</revisions>
</file>

<file path=xl/revisions/revisionLog74.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427" sId="3">
    <oc r="G12" t="inlineStr">
      <is>
        <t xml:space="preserve">Half off Application and Administrative Fees ($175 Savings) </t>
      </is>
    </oc>
    <nc r="G12" t="inlineStr">
      <is>
        <t xml:space="preserve">Half off Application and Administrative Fees </t>
      </is>
    </nc>
  </rcc>
</revisions>
</file>

<file path=xl/revisions/revisionLog75.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rc rId="428" sId="3" eol="1" ref="A19:XFD19" action="insertRow"/>
  <rcc rId="429" sId="3">
    <nc r="A19" t="inlineStr">
      <is>
        <t>The Palms</t>
      </is>
    </nc>
  </rcc>
  <rfmt sheetId="3" sqref="A19">
    <dxf>
      <fill>
        <patternFill patternType="none">
          <fgColor indexed="64"/>
          <bgColor indexed="65"/>
        </patternFill>
      </fill>
      <border diagonalUp="0" diagonalDown="0" outline="0">
        <left style="thin">
          <color indexed="64"/>
        </left>
        <right style="thin">
          <color indexed="64"/>
        </right>
        <top/>
        <bottom/>
      </border>
    </dxf>
  </rfmt>
  <rfmt sheetId="3" sqref="B19">
    <dxf>
      <fill>
        <patternFill patternType="none">
          <fgColor indexed="64"/>
          <bgColor indexed="65"/>
        </patternFill>
      </fill>
      <border diagonalUp="0" diagonalDown="0" outline="0">
        <left style="thin">
          <color indexed="64"/>
        </left>
        <right style="thin">
          <color indexed="64"/>
        </right>
        <top/>
        <bottom/>
      </border>
    </dxf>
  </rfmt>
  <rfmt sheetId="3" sqref="C19">
    <dxf>
      <fill>
        <patternFill patternType="none">
          <fgColor indexed="64"/>
          <bgColor indexed="65"/>
        </patternFill>
      </fill>
      <border diagonalUp="0" diagonalDown="0" outline="0">
        <left style="thin">
          <color indexed="64"/>
        </left>
        <right style="thin">
          <color indexed="64"/>
        </right>
        <top/>
        <bottom/>
      </border>
    </dxf>
  </rfmt>
  <rcc rId="430" sId="3">
    <nc r="B19" t="inlineStr">
      <is>
        <t>palmsapts.com</t>
      </is>
    </nc>
  </rcc>
  <rcc rId="431" sId="3">
    <nc r="C19" t="inlineStr">
      <is>
        <t>thepalms@bozzuto.com</t>
      </is>
    </nc>
  </rcc>
  <rcc rId="432" sId="3">
    <nc r="D19" t="inlineStr">
      <is>
        <t>954-916-4022</t>
      </is>
    </nc>
  </rcc>
  <rfmt sheetId="3" sqref="D19">
    <dxf>
      <fill>
        <patternFill patternType="none">
          <fgColor indexed="64"/>
          <bgColor indexed="65"/>
        </patternFill>
      </fill>
      <border diagonalUp="0" diagonalDown="0" outline="0">
        <left style="thin">
          <color indexed="64"/>
        </left>
        <right style="thin">
          <color indexed="64"/>
        </right>
        <top/>
        <bottom/>
      </border>
    </dxf>
  </rfmt>
  <rcc rId="433" sId="3">
    <nc r="E19" t="inlineStr">
      <is>
        <t>Lina Canton</t>
      </is>
    </nc>
  </rcc>
  <rfmt sheetId="3" sqref="E19">
    <dxf>
      <fill>
        <patternFill patternType="none">
          <fgColor indexed="64"/>
          <bgColor indexed="65"/>
        </patternFill>
      </fill>
      <border diagonalUp="0" diagonalDown="0" outline="0">
        <left style="thin">
          <color indexed="64"/>
        </left>
        <right style="thin">
          <color indexed="64"/>
        </right>
        <top/>
        <bottom/>
      </border>
    </dxf>
  </rfmt>
  <rcc rId="434" sId="3">
    <nc r="G19" t="inlineStr">
      <is>
        <t>Waived Application Fee and Waived Amenity Fee</t>
      </is>
    </nc>
  </rcc>
  <rfmt sheetId="3" sqref="G19">
    <dxf>
      <fill>
        <patternFill patternType="none">
          <fgColor indexed="64"/>
          <bgColor indexed="65"/>
        </patternFill>
      </fill>
      <alignment horizontal="general" vertical="bottom" textRotation="0" wrapText="1" indent="0" justifyLastLine="0" shrinkToFit="0" readingOrder="0"/>
      <border diagonalUp="0" diagonalDown="0" outline="0">
        <left style="thin">
          <color indexed="64"/>
        </left>
        <right style="thin">
          <color indexed="64"/>
        </right>
        <top/>
        <bottom/>
      </border>
    </dxf>
  </rfmt>
  <rfmt sheetId="3" sqref="A19:G19" start="0" length="0">
    <dxf>
      <border>
        <bottom style="thin">
          <color indexed="64"/>
        </bottom>
      </border>
    </dxf>
  </rfmt>
  <rfmt sheetId="3" sqref="A19:G19">
    <dxf>
      <border>
        <top style="thin">
          <color indexed="64"/>
        </top>
        <bottom style="thin">
          <color indexed="64"/>
        </bottom>
        <horizontal style="thin">
          <color indexed="64"/>
        </horizontal>
      </border>
    </dxf>
  </rfmt>
  <rcv guid="{60C3DF00-DD8C-43DC-8D32-DCC157590CE7}" action="delete"/>
  <rcv guid="{60C3DF00-DD8C-43DC-8D32-DCC157590CE7}" action="add"/>
</revisions>
</file>

<file path=xl/revisions/revisionLog76.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435" sId="1">
    <oc r="B34" t="inlineStr">
      <is>
        <t>844-704-9636</t>
      </is>
    </oc>
    <nc r="B34" t="inlineStr">
      <is>
        <t>954-916-4022</t>
      </is>
    </nc>
  </rcc>
  <rcc rId="436" sId="1">
    <nc r="C34" t="inlineStr">
      <is>
        <t>Lina Canton</t>
      </is>
    </nc>
  </rcc>
  <rfmt sheetId="1" sqref="A34:E34">
    <dxf>
      <fill>
        <patternFill>
          <bgColor theme="9" tint="0.59999389629810485"/>
        </patternFill>
      </fill>
    </dxf>
  </rfmt>
</revisions>
</file>

<file path=xl/revisions/revisionLog77.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rc rId="437" sId="3" ref="A2:XFD2" action="deleteRow">
    <rfmt sheetId="3" xfDxf="1" sqref="A2:XFD2" start="0" length="0"/>
    <rcc rId="0" sId="3" dxf="1">
      <nc r="A2" t="inlineStr">
        <is>
          <t>Jill Sivert</t>
        </is>
      </nc>
      <ndxf>
        <alignment vertical="center" readingOrder="0"/>
        <border outline="0">
          <left style="thin">
            <color indexed="64"/>
          </left>
          <right style="thin">
            <color indexed="64"/>
          </right>
          <top style="thin">
            <color indexed="64"/>
          </top>
          <bottom style="thin">
            <color indexed="64"/>
          </bottom>
        </border>
      </ndxf>
    </rcc>
    <rcc rId="0" sId="3" dxf="1">
      <nc r="B2" t="inlineStr">
        <is>
          <t>https://jillsivert.com/</t>
        </is>
      </nc>
      <ndxf>
        <alignment vertical="center" readingOrder="0"/>
        <border outline="0">
          <left style="thin">
            <color indexed="64"/>
          </left>
          <right style="thin">
            <color indexed="64"/>
          </right>
          <top style="thin">
            <color indexed="64"/>
          </top>
          <bottom style="thin">
            <color indexed="64"/>
          </bottom>
        </border>
      </ndxf>
    </rcc>
    <rcc rId="0" sId="3" dxf="1">
      <nc r="C2" t="inlineStr">
        <is>
          <t>jillsivert@bellsouth.net</t>
        </is>
      </nc>
      <ndxf>
        <alignment vertical="center" readingOrder="0"/>
        <border outline="0">
          <left style="thin">
            <color indexed="64"/>
          </left>
          <right style="thin">
            <color indexed="64"/>
          </right>
          <top style="thin">
            <color indexed="64"/>
          </top>
          <bottom style="thin">
            <color indexed="64"/>
          </bottom>
        </border>
      </ndxf>
    </rcc>
    <rcc rId="0" sId="3" dxf="1">
      <nc r="D2" t="inlineStr">
        <is>
          <t>954-562-0430</t>
        </is>
      </nc>
      <ndxf>
        <alignment vertical="center" readingOrder="0"/>
        <border outline="0">
          <left style="thin">
            <color indexed="64"/>
          </left>
          <right style="thin">
            <color indexed="64"/>
          </right>
          <top style="thin">
            <color indexed="64"/>
          </top>
          <bottom style="thin">
            <color indexed="64"/>
          </bottom>
        </border>
      </ndxf>
    </rcc>
    <rcc rId="0" sId="3" dxf="1">
      <nc r="E2" t="inlineStr">
        <is>
          <t>Jill Sivert</t>
        </is>
      </nc>
      <ndxf>
        <alignment vertical="center" readingOrder="0"/>
        <border outline="0">
          <left style="thin">
            <color indexed="64"/>
          </left>
          <right style="thin">
            <color indexed="64"/>
          </right>
          <top style="thin">
            <color indexed="64"/>
          </top>
          <bottom style="thin">
            <color indexed="64"/>
          </bottom>
        </border>
      </ndxf>
    </rcc>
    <rfmt sheetId="3" sqref="F2" start="0" length="0">
      <dxf>
        <alignment vertical="center" readingOrder="0"/>
        <border outline="0">
          <left style="thin">
            <color indexed="64"/>
          </left>
          <right style="thin">
            <color indexed="64"/>
          </right>
          <top style="thin">
            <color indexed="64"/>
          </top>
          <bottom style="thin">
            <color indexed="64"/>
          </bottom>
        </border>
      </dxf>
    </rfmt>
    <rfmt sheetId="3" sqref="G2" start="0" length="0">
      <dxf>
        <alignment vertical="center" readingOrder="0"/>
        <border outline="0">
          <left style="thin">
            <color indexed="64"/>
          </left>
          <right style="thin">
            <color indexed="64"/>
          </right>
          <top style="thin">
            <color indexed="64"/>
          </top>
          <bottom style="thin">
            <color indexed="64"/>
          </bottom>
        </border>
      </dxf>
    </rfmt>
  </rrc>
  <rrc rId="438" sId="3" ref="F1:F1048576" action="deleteCol">
    <rfmt sheetId="3" xfDxf="1" sqref="F1:F1048576" start="0" length="0"/>
    <rcc rId="0" sId="3" dxf="1">
      <nc r="F1" t="inlineStr">
        <is>
          <t>Parent Company</t>
        </is>
      </nc>
      <ndxf>
        <font>
          <b/>
          <sz val="12"/>
          <color theme="1"/>
          <name val="Calibri"/>
          <scheme val="minor"/>
        </font>
        <fill>
          <patternFill patternType="solid">
            <bgColor theme="2" tint="-9.9978637043366805E-2"/>
          </patternFill>
        </fill>
        <alignment vertical="center" readingOrder="0"/>
        <border outline="0">
          <left style="thin">
            <color indexed="64"/>
          </left>
          <right style="thin">
            <color indexed="64"/>
          </right>
          <top style="thin">
            <color indexed="64"/>
          </top>
        </border>
      </ndxf>
    </rcc>
    <rcc rId="0" sId="3" dxf="1">
      <nc r="F2" t="inlineStr">
        <is>
          <t>TM Realty</t>
        </is>
      </nc>
      <ndxf>
        <border outline="0">
          <left style="thin">
            <color indexed="64"/>
          </left>
          <right style="thin">
            <color indexed="64"/>
          </right>
          <top style="thin">
            <color indexed="64"/>
          </top>
          <bottom style="thin">
            <color indexed="64"/>
          </bottom>
        </border>
      </ndxf>
    </rcc>
    <rfmt sheetId="3" sqref="F3" start="0" length="0">
      <dxf>
        <border outline="0">
          <left style="thin">
            <color indexed="64"/>
          </left>
          <right style="thin">
            <color indexed="64"/>
          </right>
          <top style="thin">
            <color indexed="64"/>
          </top>
          <bottom style="thin">
            <color indexed="64"/>
          </bottom>
        </border>
      </dxf>
    </rfmt>
    <rcc rId="0" sId="3" dxf="1">
      <nc r="F4" t="inlineStr">
        <is>
          <t>ZRS</t>
        </is>
      </nc>
      <ndxf>
        <border outline="0">
          <left style="thin">
            <color indexed="64"/>
          </left>
          <right style="thin">
            <color indexed="64"/>
          </right>
          <top style="thin">
            <color indexed="64"/>
          </top>
          <bottom style="thin">
            <color indexed="64"/>
          </bottom>
        </border>
      </ndxf>
    </rcc>
    <rcc rId="0" sId="3" dxf="1">
      <nc r="F5" t="inlineStr">
        <is>
          <t>ZRS</t>
        </is>
      </nc>
      <ndxf>
        <border outline="0">
          <left style="thin">
            <color indexed="64"/>
          </left>
          <right style="thin">
            <color indexed="64"/>
          </right>
          <top style="thin">
            <color indexed="64"/>
          </top>
          <bottom style="thin">
            <color indexed="64"/>
          </bottom>
        </border>
      </ndxf>
    </rcc>
    <rcc rId="0" sId="3" dxf="1">
      <nc r="F6" t="inlineStr">
        <is>
          <t>ZRS</t>
        </is>
      </nc>
      <ndxf>
        <border outline="0">
          <left style="thin">
            <color indexed="64"/>
          </left>
          <right style="thin">
            <color indexed="64"/>
          </right>
          <top style="thin">
            <color indexed="64"/>
          </top>
          <bottom style="thin">
            <color indexed="64"/>
          </bottom>
        </border>
      </ndxf>
    </rcc>
    <rcc rId="0" sId="3" dxf="1">
      <nc r="F7" t="inlineStr">
        <is>
          <t>ZRS</t>
        </is>
      </nc>
      <ndxf>
        <border outline="0">
          <left style="thin">
            <color indexed="64"/>
          </left>
          <right style="thin">
            <color indexed="64"/>
          </right>
          <top style="thin">
            <color indexed="64"/>
          </top>
          <bottom style="thin">
            <color indexed="64"/>
          </bottom>
        </border>
      </ndxf>
    </rcc>
    <rcc rId="0" sId="3" dxf="1">
      <nc r="F8" t="inlineStr">
        <is>
          <t>Greystar</t>
        </is>
      </nc>
      <ndxf>
        <border outline="0">
          <left style="thin">
            <color indexed="64"/>
          </left>
          <right style="thin">
            <color indexed="64"/>
          </right>
          <top style="thin">
            <color indexed="64"/>
          </top>
          <bottom style="thin">
            <color indexed="64"/>
          </bottom>
        </border>
      </ndxf>
    </rcc>
    <rfmt sheetId="3" sqref="F9" start="0" length="0">
      <dxf>
        <border outline="0">
          <left style="thin">
            <color indexed="64"/>
          </left>
          <right style="thin">
            <color indexed="64"/>
          </right>
          <top style="thin">
            <color indexed="64"/>
          </top>
          <bottom style="thin">
            <color indexed="64"/>
          </bottom>
        </border>
      </dxf>
    </rfmt>
    <rfmt sheetId="3" sqref="F10" start="0" length="0">
      <dxf>
        <border outline="0">
          <left style="thin">
            <color indexed="64"/>
          </left>
          <right style="thin">
            <color indexed="64"/>
          </right>
          <top style="thin">
            <color indexed="64"/>
          </top>
          <bottom style="thin">
            <color indexed="64"/>
          </bottom>
        </border>
      </dxf>
    </rfmt>
    <rfmt sheetId="3" sqref="F11" start="0" length="0">
      <dxf>
        <border outline="0">
          <left style="thin">
            <color indexed="64"/>
          </left>
          <right style="thin">
            <color indexed="64"/>
          </right>
          <top style="thin">
            <color indexed="64"/>
          </top>
          <bottom style="thin">
            <color indexed="64"/>
          </bottom>
        </border>
      </dxf>
    </rfmt>
    <rcc rId="0" sId="3" dxf="1">
      <nc r="F12" t="inlineStr">
        <is>
          <t>Milestone</t>
        </is>
      </nc>
      <ndxf>
        <border outline="0">
          <left style="thin">
            <color indexed="64"/>
          </left>
          <right style="thin">
            <color indexed="64"/>
          </right>
          <top style="thin">
            <color indexed="64"/>
          </top>
          <bottom style="thin">
            <color indexed="64"/>
          </bottom>
        </border>
      </ndxf>
    </rcc>
    <rcc rId="0" sId="3" dxf="1">
      <nc r="F13" t="inlineStr">
        <is>
          <t>Lincoln Property Co.</t>
        </is>
      </nc>
      <ndxf>
        <border outline="0">
          <left style="thin">
            <color indexed="64"/>
          </left>
          <right style="thin">
            <color indexed="64"/>
          </right>
          <top style="thin">
            <color indexed="64"/>
          </top>
          <bottom style="thin">
            <color indexed="64"/>
          </bottom>
        </border>
      </ndxf>
    </rcc>
    <rcc rId="0" sId="3" dxf="1">
      <nc r="F14" t="inlineStr">
        <is>
          <t>Greystar</t>
        </is>
      </nc>
      <ndxf>
        <border outline="0">
          <left style="thin">
            <color indexed="64"/>
          </left>
          <right style="thin">
            <color indexed="64"/>
          </right>
          <top style="thin">
            <color indexed="64"/>
          </top>
          <bottom style="thin">
            <color indexed="64"/>
          </bottom>
        </border>
      </ndxf>
    </rcc>
    <rcc rId="0" sId="3" dxf="1">
      <nc r="F15" t="inlineStr">
        <is>
          <t>Milestone</t>
        </is>
      </nc>
      <ndxf>
        <border outline="0">
          <left style="thin">
            <color indexed="64"/>
          </left>
          <right style="thin">
            <color indexed="64"/>
          </right>
          <top style="thin">
            <color indexed="64"/>
          </top>
          <bottom style="thin">
            <color indexed="64"/>
          </bottom>
        </border>
      </ndxf>
    </rcc>
    <rfmt sheetId="3" sqref="F16" start="0" length="0">
      <dxf>
        <border outline="0">
          <left style="thin">
            <color indexed="64"/>
          </left>
          <right style="thin">
            <color indexed="64"/>
          </right>
          <top style="thin">
            <color indexed="64"/>
          </top>
          <bottom style="thin">
            <color indexed="64"/>
          </bottom>
        </border>
      </dxf>
    </rfmt>
    <rcc rId="0" sId="3" dxf="1">
      <nc r="F17" t="inlineStr">
        <is>
          <t>Milestone</t>
        </is>
      </nc>
      <ndxf>
        <border outline="0">
          <left style="thin">
            <color indexed="64"/>
          </left>
          <right style="thin">
            <color indexed="64"/>
          </right>
          <top style="thin">
            <color indexed="64"/>
          </top>
          <bottom style="thin">
            <color indexed="64"/>
          </bottom>
        </border>
      </ndxf>
    </rcc>
    <rfmt sheetId="3" sqref="F18" start="0" length="0">
      <dxf>
        <border outline="0">
          <left style="thin">
            <color indexed="64"/>
          </left>
          <right style="thin">
            <color indexed="64"/>
          </right>
          <top style="thin">
            <color indexed="64"/>
          </top>
          <bottom style="thin">
            <color indexed="64"/>
          </bottom>
        </border>
      </dxf>
    </rfmt>
  </rrc>
  <rcc rId="439" sId="3">
    <oc r="F1" t="inlineStr">
      <is>
        <t>NSU Student Discount</t>
      </is>
    </oc>
    <nc r="F1" t="inlineStr">
      <is>
        <t>International Tenet Policy</t>
      </is>
    </nc>
  </rcc>
  <rcc rId="440" sId="3">
    <oc r="F3" t="inlineStr">
      <is>
        <t>Waived Application and Admin Fee, 1/2 off deposit based on credit score</t>
      </is>
    </oc>
    <nc r="F3"/>
  </rcc>
  <rcc rId="441" sId="3">
    <oc r="F4" t="inlineStr">
      <is>
        <t>Waived Application ($100) and Admin Fee ($300), and $200 off first month's rent</t>
      </is>
    </oc>
    <nc r="F4"/>
  </rcc>
  <rcc rId="442" sId="3">
    <oc r="F5" t="inlineStr">
      <is>
        <t>Waived Application ($100) and Admin Fee ($300), and $200 off first month's rent</t>
      </is>
    </oc>
    <nc r="F5"/>
  </rcc>
  <rcc rId="443" sId="3">
    <oc r="F6" t="inlineStr">
      <is>
        <t>1/2 Off Application Fee and Adminstrative Fee, $200 off first month's rent</t>
      </is>
    </oc>
    <nc r="F6"/>
  </rcc>
  <rcc rId="444" sId="3">
    <oc r="F7" t="inlineStr">
      <is>
        <t>Waived Application Fee and Admin Fee, waiting on regional manager to confirm rent off</t>
      </is>
    </oc>
    <nc r="F7"/>
  </rcc>
  <rcc rId="445" sId="3">
    <oc r="F10" t="inlineStr">
      <is>
        <t>Furniture package for 1 bdrm apt  $99/mo, discounted delivery for NSU grad students at $75 (includes delivery, set-up and pick up of furniture at end of lease)</t>
      </is>
    </oc>
    <nc r="F10"/>
  </rcc>
  <rcc rId="446" sId="3">
    <oc r="F13" t="inlineStr">
      <is>
        <t xml:space="preserve">1/2 Off Application Fee and Administrative Fee </t>
      </is>
    </oc>
    <nc r="F13"/>
  </rcc>
  <rcc rId="447" sId="3">
    <oc r="F14" t="inlineStr">
      <is>
        <t>One Month Free Rent and Reduced Move-In Fees</t>
      </is>
    </oc>
    <nc r="F14"/>
  </rcc>
  <rcc rId="448" sId="3">
    <oc r="F15" t="inlineStr">
      <is>
        <t>Waived Application Fee and Half Off Administrative Fee</t>
      </is>
    </oc>
    <nc r="F15"/>
  </rcc>
  <rcc rId="449" sId="3">
    <oc r="F16" t="inlineStr">
      <is>
        <t>3 BR's @ $2349, Waived Application Fee</t>
      </is>
    </oc>
    <nc r="F16"/>
  </rcc>
  <rcc rId="450" sId="3">
    <oc r="F17" t="inlineStr">
      <is>
        <t>Waived Application Fee and 50% off Administrative Fee</t>
      </is>
    </oc>
    <nc r="F17"/>
  </rcc>
  <rcc rId="451" sId="3">
    <oc r="F8" t="inlineStr">
      <is>
        <t>Waived Application Fee ($125), Waived Admin Fee ($350), waiting on regional manager to confirm rent off</t>
      </is>
    </oc>
    <nc r="F8" t="inlineStr">
      <is>
        <t>Works individually with each case (verificable income required). Ask for Karina.</t>
      </is>
    </nc>
  </rcc>
  <rcc rId="452" sId="3">
    <oc r="F9" t="inlineStr">
      <is>
        <t>Waived Administration Fee and $200 of first month's rent</t>
      </is>
    </oc>
    <nc r="F9" t="inlineStr">
      <is>
        <t xml:space="preserve">Use passport and visa. All prospective international residents can apply right on our website just like normal, no special process required. </t>
      </is>
    </nc>
  </rcc>
  <rfmt sheetId="3" xfDxf="1" sqref="F12" start="0" length="0">
    <dxf>
      <border outline="0">
        <left style="thin">
          <color indexed="64"/>
        </left>
        <right style="thin">
          <color indexed="64"/>
        </right>
        <top style="thin">
          <color indexed="64"/>
        </top>
        <bottom style="thin">
          <color indexed="64"/>
        </bottom>
      </border>
    </dxf>
  </rfmt>
  <rfmt sheetId="3" sqref="F12">
    <dxf>
      <alignment wrapText="1" readingOrder="0"/>
    </dxf>
  </rfmt>
  <rcc rId="453" sId="3">
    <oc r="F12" t="inlineStr">
      <is>
        <t xml:space="preserve">1/2 off all move-in fees </t>
      </is>
    </oc>
    <nc r="F12" t="inlineStr">
      <is>
        <t>They would just need to provide a higher deposit. Willing to work with NSU students to try to reduce amount.</t>
      </is>
    </nc>
  </rcc>
  <rcc rId="454" sId="3" xfDxf="1" dxf="1">
    <oc r="F11" t="inlineStr">
      <is>
        <t xml:space="preserve">Half off Application and Administrative Fees </t>
      </is>
    </oc>
    <nc r="F11" t="inlineStr">
      <is>
        <t>Typically they qualify with proof of income(meet income requirements, 3 times the rent), valid passport, and an additional deposit equal to one months rent. </t>
      </is>
    </nc>
    <ndxf>
      <alignment wrapText="1" readingOrder="0"/>
      <border outline="0">
        <left style="thin">
          <color indexed="64"/>
        </left>
        <right style="thin">
          <color indexed="64"/>
        </right>
        <top style="thin">
          <color indexed="64"/>
        </top>
        <bottom style="thin">
          <color indexed="64"/>
        </bottom>
      </border>
    </ndxf>
  </rcc>
  <rfmt sheetId="3" xfDxf="1" sqref="F2" start="0" length="0">
    <dxf>
      <border outline="0">
        <left style="thin">
          <color indexed="64"/>
        </left>
        <right style="thin">
          <color indexed="64"/>
        </right>
        <top style="thin">
          <color indexed="64"/>
        </top>
        <bottom style="thin">
          <color indexed="64"/>
        </bottom>
      </border>
    </dxf>
  </rfmt>
  <rfmt sheetId="3" sqref="F2">
    <dxf>
      <alignment wrapText="1" readingOrder="0"/>
    </dxf>
  </rfmt>
  <rcc rId="455" sId="3">
    <oc r="F2" t="inlineStr">
      <is>
        <t>Waived Application and Admin Fee, $500 off first month's rent</t>
      </is>
    </oc>
    <nc r="F2" t="inlineStr">
      <is>
        <t xml:space="preserve">Able to run their application without a social security number. They would automatically have to pay a double waiver fee instead of a deposit which is non-refundable or a one month’s security deposit that is refundable. </t>
      </is>
    </nc>
  </rcc>
  <rcc rId="456" sId="3" xfDxf="1" dxf="1">
    <oc r="F18" t="inlineStr">
      <is>
        <t>Waived Application Fee and Waived Amenity Fee</t>
      </is>
    </oc>
    <nc r="F18" t="inlineStr">
      <is>
        <t>We do take international students! If there is no social, we would need a higher security deposit of one month’s rent.</t>
      </is>
    </nc>
    <ndxf>
      <alignment wrapText="1" readingOrder="0"/>
      <border outline="0">
        <left style="thin">
          <color indexed="64"/>
        </left>
        <right style="thin">
          <color indexed="64"/>
        </right>
        <top style="thin">
          <color indexed="64"/>
        </top>
        <bottom style="thin">
          <color indexed="64"/>
        </bottom>
      </border>
    </ndxf>
  </rcc>
  <rcv guid="{60C3DF00-DD8C-43DC-8D32-DCC157590CE7}" action="delete"/>
  <rcv guid="{60C3DF00-DD8C-43DC-8D32-DCC157590CE7}" action="add"/>
</revisions>
</file>

<file path=xl/revisions/revisionLog78.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rc rId="457" sId="3" ref="A10:XFD10" action="deleteRow">
    <rfmt sheetId="3" xfDxf="1" sqref="A10:XFD10" start="0" length="0"/>
    <rcc rId="0" sId="3" dxf="1">
      <nc r="A10" t="inlineStr">
        <is>
          <t>CORT Furniture Rental</t>
        </is>
      </nc>
      <ndxf>
        <border outline="0">
          <left style="thin">
            <color indexed="64"/>
          </left>
          <right style="thin">
            <color indexed="64"/>
          </right>
          <top style="thin">
            <color indexed="64"/>
          </top>
          <bottom style="thin">
            <color indexed="64"/>
          </bottom>
        </border>
      </ndxf>
    </rcc>
    <rcc rId="0" sId="3" dxf="1">
      <nc r="B10" t="inlineStr">
        <is>
          <t>cort.com/student</t>
        </is>
      </nc>
      <ndxf>
        <border outline="0">
          <left style="thin">
            <color indexed="64"/>
          </left>
          <right style="thin">
            <color indexed="64"/>
          </right>
          <top style="thin">
            <color indexed="64"/>
          </top>
          <bottom style="thin">
            <color indexed="64"/>
          </bottom>
        </border>
      </ndxf>
    </rcc>
    <rcc rId="0" sId="3" dxf="1">
      <nc r="C10" t="inlineStr">
        <is>
          <t>melissa.lynch@cort.com</t>
        </is>
      </nc>
      <ndxf>
        <border outline="0">
          <left style="thin">
            <color indexed="64"/>
          </left>
          <right style="thin">
            <color indexed="64"/>
          </right>
          <top style="thin">
            <color indexed="64"/>
          </top>
          <bottom style="thin">
            <color indexed="64"/>
          </bottom>
        </border>
      </ndxf>
    </rcc>
    <rcc rId="0" sId="3" dxf="1">
      <nc r="D10" t="inlineStr">
        <is>
          <t>954-633-2720</t>
        </is>
      </nc>
      <ndxf>
        <border outline="0">
          <left style="thin">
            <color indexed="64"/>
          </left>
          <right style="thin">
            <color indexed="64"/>
          </right>
          <top style="thin">
            <color indexed="64"/>
          </top>
          <bottom style="thin">
            <color indexed="64"/>
          </bottom>
        </border>
      </ndxf>
    </rcc>
    <rcc rId="0" sId="3" dxf="1">
      <nc r="E10" t="inlineStr">
        <is>
          <t>Melissa Lynch</t>
        </is>
      </nc>
      <ndxf>
        <border outline="0">
          <left style="thin">
            <color indexed="64"/>
          </left>
          <right style="thin">
            <color indexed="64"/>
          </right>
          <top style="thin">
            <color indexed="64"/>
          </top>
          <bottom style="thin">
            <color indexed="64"/>
          </bottom>
        </border>
      </ndxf>
    </rcc>
    <rfmt sheetId="3" sqref="F10" start="0" length="0">
      <dxf>
        <alignment vertical="top" wrapText="1" readingOrder="0"/>
        <border outline="0">
          <left style="thin">
            <color indexed="64"/>
          </left>
          <right style="thin">
            <color indexed="64"/>
          </right>
          <top style="thin">
            <color indexed="64"/>
          </top>
          <bottom style="thin">
            <color indexed="64"/>
          </bottom>
        </border>
      </dxf>
    </rfmt>
  </rrc>
</revisions>
</file>

<file path=xl/revisions/revisionLog79.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is rId="458" sheetId="4" name="[Off Campus International Policies.xlsx]Sheet1" sheetPosition="3"/>
  <rcv guid="{60C3DF00-DD8C-43DC-8D32-DCC157590CE7}" action="delete"/>
  <rcv guid="{60C3DF00-DD8C-43DC-8D32-DCC157590CE7}" action="add"/>
</revisions>
</file>

<file path=xl/revisions/revisionLog80.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fmt sheetId="3" xfDxf="1" sqref="F6" start="0" length="0">
    <dxf>
      <border outline="0">
        <left style="thin">
          <color indexed="64"/>
        </left>
        <right style="thin">
          <color indexed="64"/>
        </right>
        <top style="thin">
          <color indexed="64"/>
        </top>
        <bottom style="thin">
          <color indexed="64"/>
        </bottom>
      </border>
    </dxf>
  </rfmt>
  <rfmt sheetId="3" sqref="F6">
    <dxf>
      <alignment wrapText="1" readingOrder="0"/>
    </dxf>
  </rfmt>
  <rcc rId="459" sId="3">
    <nc r="F6" t="inlineStr">
      <is>
        <t>If there is no social security number, deposit increases. Normal deposits for studio/1 bedroom is $300, 2 bedroom $400 and 3 bedroom $500. The deposit can raise as much as two times the monthly rent depending on the screening results.</t>
      </is>
    </nc>
  </rcc>
</revisions>
</file>

<file path=xl/revisions/revisionLog81.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460" sId="3">
    <nc r="F12" t="inlineStr">
      <is>
        <t>If they do not have a social security number, they will fill out a supplemental rental application for non-U.S. citizens. There is no additional charge for this part of the application!</t>
      </is>
    </nc>
  </rcc>
</revisions>
</file>

<file path=xl/revisions/revisionLog82.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rc rId="461" sId="3" ref="C1:C1048576" action="deleteCol">
    <rfmt sheetId="3" xfDxf="1" sqref="C1:C1048576" start="0" length="0"/>
    <rcc rId="0" sId="3" dxf="1">
      <nc r="C1" t="inlineStr">
        <is>
          <t>Email</t>
        </is>
      </nc>
      <ndxf>
        <font>
          <b/>
          <sz val="12"/>
          <color theme="1"/>
          <name val="Calibri"/>
          <scheme val="minor"/>
        </font>
        <fill>
          <patternFill patternType="solid">
            <bgColor theme="2" tint="-9.9978637043366805E-2"/>
          </patternFill>
        </fill>
        <alignment vertical="center" readingOrder="0"/>
        <border outline="0">
          <left style="thin">
            <color indexed="64"/>
          </left>
          <right style="thin">
            <color indexed="64"/>
          </right>
          <top style="thin">
            <color indexed="64"/>
          </top>
        </border>
      </ndxf>
    </rcc>
    <rcc rId="0" sId="3" s="1" dxf="1">
      <nc r="C2" t="inlineStr">
        <is>
          <t>shalimarmgr@tmrealtyservices.com</t>
        </is>
      </nc>
      <ndxf>
        <font>
          <sz val="11"/>
          <color auto="1"/>
          <name val="Calibri"/>
          <scheme val="minor"/>
        </font>
        <border outline="0">
          <left style="thin">
            <color indexed="64"/>
          </left>
          <right style="thin">
            <color indexed="64"/>
          </right>
          <top style="thin">
            <color indexed="64"/>
          </top>
          <bottom style="thin">
            <color indexed="64"/>
          </bottom>
        </border>
      </ndxf>
    </rcc>
    <rcc rId="0" sId="3" dxf="1">
      <nc r="C3" t="inlineStr">
        <is>
          <t>lilian@taplinfallsltd.com</t>
        </is>
      </nc>
      <ndxf>
        <border outline="0">
          <left style="thin">
            <color indexed="64"/>
          </left>
          <right style="thin">
            <color indexed="64"/>
          </right>
          <top style="thin">
            <color indexed="64"/>
          </top>
          <bottom style="thin">
            <color indexed="64"/>
          </bottom>
        </border>
      </ndxf>
    </rcc>
    <rcc rId="0" sId="3" dxf="1">
      <nc r="C4" t="inlineStr">
        <is>
          <t>drissone@zrsmanagement.com</t>
        </is>
      </nc>
      <ndxf>
        <border outline="0">
          <left style="thin">
            <color indexed="64"/>
          </left>
          <right style="thin">
            <color indexed="64"/>
          </right>
          <top style="thin">
            <color indexed="64"/>
          </top>
          <bottom style="thin">
            <color indexed="64"/>
          </bottom>
        </border>
      </ndxf>
    </rcc>
    <rcc rId="0" sId="3" dxf="1">
      <nc r="C5" t="inlineStr">
        <is>
          <t>rjames@zrsmanagement.com</t>
        </is>
      </nc>
      <ndxf>
        <border outline="0">
          <left style="thin">
            <color indexed="64"/>
          </left>
          <right style="thin">
            <color indexed="64"/>
          </right>
          <top style="thin">
            <color indexed="64"/>
          </top>
          <bottom style="thin">
            <color indexed="64"/>
          </bottom>
        </border>
      </ndxf>
    </rcc>
    <rcc rId="0" sId="3" dxf="1">
      <nc r="C6" t="inlineStr">
        <is>
          <t>thelaurels@zrsmanagement.com</t>
        </is>
      </nc>
      <ndxf>
        <border outline="0">
          <left style="thin">
            <color indexed="64"/>
          </left>
          <right style="thin">
            <color indexed="64"/>
          </right>
          <top style="thin">
            <color indexed="64"/>
          </top>
          <bottom style="thin">
            <color indexed="64"/>
          </bottom>
        </border>
      </ndxf>
    </rcc>
    <rcc rId="0" sId="3" dxf="1">
      <nc r="C7" t="inlineStr">
        <is>
          <t>egelsomino@zrsmanagement.com</t>
        </is>
      </nc>
      <ndxf>
        <border outline="0">
          <left style="thin">
            <color indexed="64"/>
          </left>
          <right style="thin">
            <color indexed="64"/>
          </right>
          <top style="thin">
            <color indexed="64"/>
          </top>
          <bottom style="thin">
            <color indexed="64"/>
          </bottom>
        </border>
      </ndxf>
    </rcc>
    <rcc rId="0" sId="3" dxf="1">
      <nc r="C8" t="inlineStr">
        <is>
          <t>oneplantationmgr@greystar.com</t>
        </is>
      </nc>
      <ndxf>
        <border outline="0">
          <left style="thin">
            <color indexed="64"/>
          </left>
          <right style="thin">
            <color indexed="64"/>
          </right>
          <top style="thin">
            <color indexed="64"/>
          </top>
          <bottom style="thin">
            <color indexed="64"/>
          </bottom>
        </border>
      </ndxf>
    </rcc>
    <rcc rId="0" sId="3" dxf="1">
      <nc r="C9" t="inlineStr">
        <is>
          <t>leasing@jacarandaclubliving.com</t>
        </is>
      </nc>
      <ndxf>
        <border outline="0">
          <left style="thin">
            <color indexed="64"/>
          </left>
          <right style="thin">
            <color indexed="64"/>
          </right>
          <top style="thin">
            <color indexed="64"/>
          </top>
          <bottom style="thin">
            <color indexed="64"/>
          </bottom>
        </border>
      </ndxf>
    </rcc>
    <rcc rId="0" sId="3" dxf="1">
      <nc r="C10" t="inlineStr">
        <is>
          <t>jjacobs@amli.com</t>
        </is>
      </nc>
      <ndxf>
        <border outline="0">
          <left style="thin">
            <color indexed="64"/>
          </left>
          <right style="thin">
            <color indexed="64"/>
          </right>
          <top style="thin">
            <color indexed="64"/>
          </top>
          <bottom style="thin">
            <color indexed="64"/>
          </bottom>
        </border>
      </ndxf>
    </rcc>
    <rcc rId="0" sId="3" dxf="1">
      <nc r="C11" t="inlineStr">
        <is>
          <t>midtown24cd@milestone-mgt.com</t>
        </is>
      </nc>
      <ndxf>
        <border outline="0">
          <left style="thin">
            <color indexed="64"/>
          </left>
          <right style="thin">
            <color indexed="64"/>
          </right>
          <top style="thin">
            <color indexed="64"/>
          </top>
          <bottom style="thin">
            <color indexed="64"/>
          </bottom>
        </border>
      </ndxf>
    </rcc>
    <rcc rId="0" sId="3" dxf="1">
      <nc r="C12" t="inlineStr">
        <is>
          <t>sttropezmgr@lincolnapts.com</t>
        </is>
      </nc>
      <ndxf>
        <border outline="0">
          <left style="thin">
            <color indexed="64"/>
          </left>
          <right style="thin">
            <color indexed="64"/>
          </right>
          <top style="thin">
            <color indexed="64"/>
          </top>
          <bottom style="thin">
            <color indexed="64"/>
          </bottom>
        </border>
      </ndxf>
    </rcc>
    <rcc rId="0" sId="3" dxf="1">
      <nc r="C13" t="inlineStr">
        <is>
          <t>elanmaisonlmgr@greystar.com</t>
        </is>
      </nc>
      <ndxf>
        <border outline="0">
          <left style="thin">
            <color indexed="64"/>
          </left>
          <right style="thin">
            <color indexed="64"/>
          </right>
          <top style="thin">
            <color indexed="64"/>
          </top>
          <bottom style="thin">
            <color indexed="64"/>
          </bottom>
        </border>
      </ndxf>
    </rcc>
    <rcc rId="0" sId="3" dxf="1">
      <nc r="C14" t="inlineStr">
        <is>
          <t>palmtracecd@milestone-mgt.com</t>
        </is>
      </nc>
      <ndxf>
        <border outline="0">
          <left style="thin">
            <color indexed="64"/>
          </left>
          <right style="thin">
            <color indexed="64"/>
          </right>
          <top style="thin">
            <color indexed="64"/>
          </top>
          <bottom style="thin">
            <color indexed="64"/>
          </bottom>
        </border>
      </ndxf>
    </rcc>
    <rcc rId="0" sId="3" dxf="1">
      <nc r="C15" t="inlineStr">
        <is>
          <t>manager@parc3400.com</t>
        </is>
      </nc>
      <ndxf>
        <border outline="0">
          <left style="thin">
            <color indexed="64"/>
          </left>
          <right style="thin">
            <color indexed="64"/>
          </right>
          <top style="thin">
            <color indexed="64"/>
          </top>
          <bottom style="thin">
            <color indexed="64"/>
          </bottom>
        </border>
      </ndxf>
    </rcc>
    <rcc rId="0" sId="3" dxf="1">
      <nc r="C16" t="inlineStr">
        <is>
          <t>onthegreencd@milestone-mgt.com</t>
        </is>
      </nc>
      <ndxf>
        <border outline="0">
          <left style="thin">
            <color indexed="64"/>
          </left>
          <right style="thin">
            <color indexed="64"/>
          </right>
          <top style="thin">
            <color indexed="64"/>
          </top>
          <bottom style="thin">
            <color indexed="64"/>
          </bottom>
        </border>
      </ndxf>
    </rcc>
    <rcc rId="0" sId="3" dxf="1">
      <nc r="C17" t="inlineStr">
        <is>
          <t>thepalms@bozzuto.com</t>
        </is>
      </nc>
      <ndxf>
        <border outline="0">
          <left style="thin">
            <color indexed="64"/>
          </left>
          <right style="thin">
            <color indexed="64"/>
          </right>
          <top style="thin">
            <color indexed="64"/>
          </top>
          <bottom style="thin">
            <color indexed="64"/>
          </bottom>
        </border>
      </ndxf>
    </rcc>
  </rrc>
  <rcv guid="{60C3DF00-DD8C-43DC-8D32-DCC157590CE7}" action="delete"/>
  <rcv guid="{60C3DF00-DD8C-43DC-8D32-DCC157590CE7}" action="add"/>
</revisions>
</file>

<file path=xl/revisions/revisionLog83.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fmt sheetId="3" xfDxf="1" sqref="E13" start="0" length="0">
    <dxf>
      <alignment wrapText="1" readingOrder="0"/>
      <border outline="0">
        <left style="thin">
          <color indexed="64"/>
        </left>
        <right style="thin">
          <color indexed="64"/>
        </right>
        <top style="thin">
          <color indexed="64"/>
        </top>
        <bottom style="thin">
          <color indexed="64"/>
        </bottom>
      </border>
    </dxf>
  </rfmt>
  <rcc rId="462" sId="3">
    <nc r="E13" t="inlineStr">
      <is>
        <t xml:space="preserve">We can accept student without SSN's. We would have to still have proof of income from them or their guarantors. However, Any international applicants without SSN's would be subject to a higher deposit. Please contact the office should you need further clarification. </t>
      </is>
    </nc>
  </rcc>
</revisions>
</file>

<file path=xl/revisions/revisionLog84.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fmt sheetId="3" xfDxf="1" sqref="E15" start="0" length="0">
    <dxf>
      <alignment wrapText="1" readingOrder="0"/>
      <border outline="0">
        <left style="thin">
          <color indexed="64"/>
        </left>
        <right style="thin">
          <color indexed="64"/>
        </right>
        <top style="thin">
          <color indexed="64"/>
        </top>
        <bottom style="thin">
          <color indexed="64"/>
        </bottom>
      </border>
    </dxf>
  </rfmt>
  <rcc rId="463" sId="3">
    <nc r="E15" t="inlineStr">
      <is>
        <t>A valid passport and at least one (1) appropriate U.S. Citizenship and Immigration Services (USCIS) document. If verifiable employment is processed, one additional month's rent as deposit. If student is unemployed, must pay additional two months rent as a deposit.</t>
      </is>
    </nc>
  </rcc>
</revisions>
</file>

<file path=xl/revisions/revisionLog85.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fmt sheetId="3" xfDxf="1" sqref="E5" start="0" length="0">
    <dxf>
      <alignment wrapText="1" readingOrder="0"/>
      <border outline="0">
        <left style="thin">
          <color indexed="64"/>
        </left>
        <right style="thin">
          <color indexed="64"/>
        </right>
        <top style="thin">
          <color indexed="64"/>
        </top>
        <bottom style="thin">
          <color indexed="64"/>
        </bottom>
      </border>
    </dxf>
  </rfmt>
  <rcc rId="464" sId="3">
    <nc r="E5" t="inlineStr">
      <is>
        <t>They can apply with no social security number.</t>
      </is>
    </nc>
  </rcc>
</revisions>
</file>

<file path=xl/revisions/revisionLog86.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fmt sheetId="3" xfDxf="1" sqref="E16" start="0" length="0">
    <dxf>
      <alignment wrapText="1" readingOrder="0"/>
      <border outline="0">
        <left style="thin">
          <color indexed="64"/>
        </left>
        <right style="thin">
          <color indexed="64"/>
        </right>
        <top style="thin">
          <color indexed="64"/>
        </top>
        <bottom style="thin">
          <color indexed="64"/>
        </bottom>
      </border>
    </dxf>
  </rfmt>
  <rcc rId="465" sId="3">
    <nc r="E16" t="inlineStr">
      <is>
        <t xml:space="preserve">No SSN fine as long as they have proof of income or a guarantor.  Proof of income can be in the form of student loans or grants received as well.  Once verification is provided they will be accepted with a higher security deposit. </t>
      </is>
    </nc>
  </rcc>
  <rcv guid="{60C3DF00-DD8C-43DC-8D32-DCC157590CE7}" action="delete"/>
  <rcv guid="{60C3DF00-DD8C-43DC-8D32-DCC157590CE7}" action="add"/>
</revisions>
</file>

<file path=xl/revisions/revisionLog87.xml><?xml version="1.0" encoding="utf-8"?>
<revisions xmlns="http://schemas.openxmlformats.org/spreadsheetml/2006/main" xmlns:r="http://schemas.openxmlformats.org/officeDocument/2006/relationships" xmlns:mc="http://schemas.openxmlformats.org/markup-compatibility/2006" xmlns:x14ac="http://schemas.microsoft.com/office/spreadsheetml/2009/9/ac" mc:Ignorable="x14ac">
  <rcc rId="466" sId="3" xfDxf="1" dxf="1">
    <nc r="E4" t="inlineStr">
      <is>
        <t>Yes, they will be able to as long as they qualify income wise. I know a lot of them receive something like the I-20 and it gives a breakdown for housing. Any money they receive for “housing” is counted as their income. To qualify, their income must meet at least 3x of the base rent. Also, there is a chance that the security deposit is higher.</t>
      </is>
    </nc>
    <ndxf>
      <alignment wrapText="1" readingOrder="0"/>
      <border outline="0">
        <left style="thin">
          <color indexed="64"/>
        </left>
        <right style="thin">
          <color indexed="64"/>
        </right>
        <top style="thin">
          <color indexed="64"/>
        </top>
        <bottom style="thin">
          <color indexed="64"/>
        </bottom>
      </border>
    </ndxf>
  </rcc>
  <rcc rId="467" sId="3">
    <nc r="E4" t="inlineStr">
      <is>
        <t>Yes, they will be able to as long as they qualify income wise. Many International students receive something like the I-20 and it gives a breakdown for housing. Any money they receive for “housing” is counted as their income. To qualify, their income must meet at least 3x of the base rent. Also, there is a chance that the security deposit is higher.</t>
      </is>
    </nc>
  </rcc>
  <rcc rId="468" sId="3" xfDxf="1" dxf="1">
    <nc r="E14" t="inlineStr">
      <is>
        <t>Yes, we absolutely accept international students.  They would pay the max security deposit which is $3,000  and will just need to provide verifications that they can pay 3x the rent.</t>
      </is>
    </nc>
    <ndxf>
      <alignment wrapText="1" readingOrder="0"/>
      <border outline="0">
        <left style="thin">
          <color indexed="64"/>
        </left>
        <right style="thin">
          <color indexed="64"/>
        </right>
        <top style="thin">
          <color indexed="64"/>
        </top>
        <bottom style="thin">
          <color indexed="64"/>
        </bottom>
      </border>
    </ndxf>
  </rcc>
  <rcv guid="{60C3DF00-DD8C-43DC-8D32-DCC157590CE7}" action="delete"/>
  <rcv guid="{60C3DF00-DD8C-43DC-8D32-DCC157590CE7}" action="add"/>
</revisions>
</file>

<file path=xl/revisions/userNames.xml><?xml version="1.0" encoding="utf-8"?>
<users xmlns="http://schemas.openxmlformats.org/spreadsheetml/2006/main" xmlns:r="http://schemas.openxmlformats.org/officeDocument/2006/relationships" xmlns:mc="http://schemas.openxmlformats.org/markup-compatibility/2006" xmlns:x14ac="http://schemas.microsoft.com/office/spreadsheetml/2009/9/ac" mc:Ignorable="x14ac" count="0"/>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hyperlink" Target="mailto:shalimarmgr@tmrealtyservices.com" TargetMode="External"/><Relationship Id="rId2" Type="http://schemas.openxmlformats.org/officeDocument/2006/relationships/hyperlink" Target="http://www.shalimaratdavie.com/" TargetMode="External"/><Relationship Id="rId1" Type="http://schemas.openxmlformats.org/officeDocument/2006/relationships/hyperlink" Target="http://apartmentsdavie.com/" TargetMode="External"/><Relationship Id="rId4" Type="http://schemas.openxmlformats.org/officeDocument/2006/relationships/hyperlink" Target="http://apartmentsdavie.com/contact" TargetMode="External"/></Relationships>
</file>

<file path=xl/worksheets/_rels/sheet3.xml.rels><?xml version="1.0" encoding="UTF-8" standalone="yes"?>
<Relationships xmlns="http://schemas.openxmlformats.org/package/2006/relationships"><Relationship Id="rId2" Type="http://schemas.openxmlformats.org/officeDocument/2006/relationships/printerSettings" Target="../printerSettings/printerSettings4.bin"/><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G39"/>
  <sheetViews>
    <sheetView workbookViewId="0">
      <pane ySplit="1" topLeftCell="A2" activePane="bottomLeft" state="frozen"/>
      <selection pane="bottomLeft" activeCell="H17" sqref="H17"/>
    </sheetView>
  </sheetViews>
  <sheetFormatPr defaultRowHeight="15" x14ac:dyDescent="0.25"/>
  <cols>
    <col min="1" max="1" width="28.42578125" customWidth="1"/>
    <col min="2" max="2" width="17.7109375" customWidth="1"/>
    <col min="3" max="3" width="17.5703125" customWidth="1"/>
    <col min="4" max="4" width="18.85546875" customWidth="1"/>
    <col min="5" max="5" width="37.85546875" customWidth="1"/>
    <col min="7" max="7" width="46.5703125" customWidth="1"/>
  </cols>
  <sheetData>
    <row r="1" spans="1:7" x14ac:dyDescent="0.25">
      <c r="A1" s="12" t="s">
        <v>0</v>
      </c>
      <c r="B1" s="12" t="s">
        <v>2</v>
      </c>
      <c r="C1" s="12" t="s">
        <v>31</v>
      </c>
      <c r="D1" s="12" t="s">
        <v>42</v>
      </c>
      <c r="E1" s="12" t="s">
        <v>100</v>
      </c>
    </row>
    <row r="2" spans="1:7" x14ac:dyDescent="0.25">
      <c r="A2" s="8" t="s">
        <v>29</v>
      </c>
      <c r="B2" s="8" t="s">
        <v>35</v>
      </c>
      <c r="C2" s="8"/>
      <c r="D2" s="8" t="s">
        <v>26</v>
      </c>
      <c r="E2" s="9" t="s">
        <v>101</v>
      </c>
    </row>
    <row r="3" spans="1:7" x14ac:dyDescent="0.25">
      <c r="A3" s="19" t="s">
        <v>141</v>
      </c>
      <c r="B3" s="10" t="s">
        <v>142</v>
      </c>
      <c r="C3" s="10" t="s">
        <v>143</v>
      </c>
      <c r="D3" s="10"/>
      <c r="E3" s="10" t="s">
        <v>144</v>
      </c>
    </row>
    <row r="4" spans="1:7" x14ac:dyDescent="0.25">
      <c r="A4" s="10" t="s">
        <v>9</v>
      </c>
      <c r="B4" s="10" t="s">
        <v>36</v>
      </c>
      <c r="C4" s="10" t="s">
        <v>98</v>
      </c>
      <c r="D4" s="10" t="s">
        <v>38</v>
      </c>
      <c r="E4" s="11" t="s">
        <v>102</v>
      </c>
    </row>
    <row r="5" spans="1:7" x14ac:dyDescent="0.25">
      <c r="A5" s="20" t="s">
        <v>7</v>
      </c>
      <c r="B5" s="20" t="s">
        <v>37</v>
      </c>
      <c r="C5" s="20" t="s">
        <v>167</v>
      </c>
      <c r="D5" s="20" t="s">
        <v>26</v>
      </c>
      <c r="E5" s="21" t="s">
        <v>103</v>
      </c>
      <c r="G5" s="15" t="s">
        <v>117</v>
      </c>
    </row>
    <row r="6" spans="1:7" x14ac:dyDescent="0.25">
      <c r="A6" s="10" t="s">
        <v>104</v>
      </c>
      <c r="B6" s="10" t="s">
        <v>160</v>
      </c>
      <c r="C6" s="10" t="s">
        <v>159</v>
      </c>
      <c r="D6" s="10" t="s">
        <v>158</v>
      </c>
      <c r="E6" s="11" t="s">
        <v>105</v>
      </c>
      <c r="G6" s="16" t="s">
        <v>119</v>
      </c>
    </row>
    <row r="7" spans="1:7" x14ac:dyDescent="0.25">
      <c r="A7" s="13" t="s">
        <v>8</v>
      </c>
      <c r="B7" s="13" t="s">
        <v>39</v>
      </c>
      <c r="C7" s="13" t="s">
        <v>174</v>
      </c>
      <c r="D7" s="13" t="s">
        <v>62</v>
      </c>
      <c r="E7" s="14" t="s">
        <v>106</v>
      </c>
      <c r="G7" s="15" t="s">
        <v>153</v>
      </c>
    </row>
    <row r="8" spans="1:7" x14ac:dyDescent="0.25">
      <c r="A8" s="10" t="s">
        <v>82</v>
      </c>
      <c r="B8" s="10"/>
      <c r="C8" s="10" t="s">
        <v>85</v>
      </c>
      <c r="D8" s="10"/>
      <c r="E8" s="11" t="s">
        <v>83</v>
      </c>
      <c r="G8" s="15" t="s">
        <v>162</v>
      </c>
    </row>
    <row r="9" spans="1:7" x14ac:dyDescent="0.25">
      <c r="A9" s="10" t="s">
        <v>17</v>
      </c>
      <c r="B9" s="10" t="s">
        <v>151</v>
      </c>
      <c r="C9" s="10" t="s">
        <v>172</v>
      </c>
      <c r="D9" s="10" t="s">
        <v>44</v>
      </c>
      <c r="E9" s="10" t="s">
        <v>152</v>
      </c>
    </row>
    <row r="10" spans="1:7" x14ac:dyDescent="0.25">
      <c r="A10" s="20" t="s">
        <v>12</v>
      </c>
      <c r="B10" s="20" t="s">
        <v>46</v>
      </c>
      <c r="C10" s="20"/>
      <c r="D10" s="20" t="s">
        <v>45</v>
      </c>
      <c r="E10" s="21" t="s">
        <v>108</v>
      </c>
    </row>
    <row r="11" spans="1:7" x14ac:dyDescent="0.25">
      <c r="A11" s="10" t="s">
        <v>21</v>
      </c>
      <c r="B11" s="10" t="s">
        <v>47</v>
      </c>
      <c r="C11" s="10" t="s">
        <v>138</v>
      </c>
      <c r="D11" s="10"/>
      <c r="E11" s="10" t="s">
        <v>118</v>
      </c>
    </row>
    <row r="12" spans="1:7" x14ac:dyDescent="0.25">
      <c r="A12" s="8" t="s">
        <v>19</v>
      </c>
      <c r="B12" s="8" t="s">
        <v>50</v>
      </c>
      <c r="C12" s="8"/>
      <c r="D12" s="8" t="s">
        <v>51</v>
      </c>
      <c r="E12" s="8" t="s">
        <v>123</v>
      </c>
    </row>
    <row r="13" spans="1:7" x14ac:dyDescent="0.25">
      <c r="A13" s="10" t="s">
        <v>10</v>
      </c>
      <c r="B13" s="10" t="s">
        <v>52</v>
      </c>
      <c r="C13" s="10" t="s">
        <v>95</v>
      </c>
      <c r="D13" s="10" t="s">
        <v>38</v>
      </c>
      <c r="E13" s="11" t="s">
        <v>93</v>
      </c>
    </row>
    <row r="14" spans="1:7" x14ac:dyDescent="0.25">
      <c r="A14" s="8" t="s">
        <v>28</v>
      </c>
      <c r="B14" s="8" t="s">
        <v>53</v>
      </c>
      <c r="C14" s="8"/>
      <c r="D14" s="8" t="s">
        <v>38</v>
      </c>
      <c r="E14" s="8" t="s">
        <v>107</v>
      </c>
    </row>
    <row r="15" spans="1:7" x14ac:dyDescent="0.25">
      <c r="A15" s="10" t="s">
        <v>18</v>
      </c>
      <c r="B15" s="10" t="s">
        <v>54</v>
      </c>
      <c r="C15" s="10" t="s">
        <v>145</v>
      </c>
      <c r="D15" s="10" t="s">
        <v>44</v>
      </c>
      <c r="E15" s="10" t="s">
        <v>140</v>
      </c>
    </row>
    <row r="16" spans="1:7" x14ac:dyDescent="0.25">
      <c r="A16" s="8" t="s">
        <v>4</v>
      </c>
      <c r="B16" s="8" t="s">
        <v>34</v>
      </c>
      <c r="C16" s="8"/>
      <c r="D16" s="8" t="s">
        <v>44</v>
      </c>
      <c r="E16" s="8" t="s">
        <v>120</v>
      </c>
    </row>
    <row r="17" spans="1:5" x14ac:dyDescent="0.25">
      <c r="A17" s="8" t="s">
        <v>40</v>
      </c>
      <c r="B17" s="8" t="s">
        <v>43</v>
      </c>
      <c r="C17" s="8"/>
      <c r="D17" s="8" t="s">
        <v>41</v>
      </c>
      <c r="E17" s="8" t="s">
        <v>122</v>
      </c>
    </row>
    <row r="18" spans="1:5" x14ac:dyDescent="0.25">
      <c r="A18" s="10" t="s">
        <v>133</v>
      </c>
      <c r="B18" s="10" t="s">
        <v>134</v>
      </c>
      <c r="C18" s="10" t="s">
        <v>135</v>
      </c>
      <c r="D18" s="10" t="s">
        <v>26</v>
      </c>
      <c r="E18" s="10" t="s">
        <v>136</v>
      </c>
    </row>
    <row r="19" spans="1:5" x14ac:dyDescent="0.25">
      <c r="A19" s="10" t="s">
        <v>163</v>
      </c>
      <c r="B19" s="10" t="s">
        <v>165</v>
      </c>
      <c r="C19" s="10" t="s">
        <v>166</v>
      </c>
      <c r="D19" s="10" t="s">
        <v>44</v>
      </c>
      <c r="E19" s="11" t="s">
        <v>109</v>
      </c>
    </row>
    <row r="20" spans="1:5" x14ac:dyDescent="0.25">
      <c r="A20" s="10" t="s">
        <v>30</v>
      </c>
      <c r="B20" s="10" t="s">
        <v>32</v>
      </c>
      <c r="C20" s="10" t="s">
        <v>128</v>
      </c>
      <c r="D20" s="10"/>
      <c r="E20" s="11" t="s">
        <v>110</v>
      </c>
    </row>
    <row r="21" spans="1:5" x14ac:dyDescent="0.25">
      <c r="A21" s="8" t="s">
        <v>13</v>
      </c>
      <c r="B21" s="8" t="s">
        <v>55</v>
      </c>
      <c r="C21" s="8"/>
      <c r="D21" s="8" t="s">
        <v>26</v>
      </c>
      <c r="E21" s="8" t="s">
        <v>173</v>
      </c>
    </row>
    <row r="22" spans="1:5" x14ac:dyDescent="0.25">
      <c r="A22" s="8" t="s">
        <v>147</v>
      </c>
      <c r="B22" s="8" t="s">
        <v>154</v>
      </c>
      <c r="C22" s="8"/>
      <c r="D22" s="8"/>
      <c r="E22" s="8" t="s">
        <v>107</v>
      </c>
    </row>
    <row r="23" spans="1:5" x14ac:dyDescent="0.25">
      <c r="A23" s="10" t="s">
        <v>66</v>
      </c>
      <c r="B23" s="10" t="s">
        <v>68</v>
      </c>
      <c r="C23" s="10" t="s">
        <v>69</v>
      </c>
      <c r="D23" s="10" t="s">
        <v>70</v>
      </c>
      <c r="E23" s="11" t="s">
        <v>111</v>
      </c>
    </row>
    <row r="24" spans="1:5" x14ac:dyDescent="0.25">
      <c r="A24" s="8" t="s">
        <v>5</v>
      </c>
      <c r="B24" s="8" t="s">
        <v>56</v>
      </c>
      <c r="C24" s="8"/>
      <c r="D24" s="8" t="s">
        <v>44</v>
      </c>
      <c r="E24" s="8" t="s">
        <v>107</v>
      </c>
    </row>
    <row r="25" spans="1:5" x14ac:dyDescent="0.25">
      <c r="A25" s="8" t="s">
        <v>6</v>
      </c>
      <c r="B25" s="8" t="s">
        <v>57</v>
      </c>
      <c r="C25" s="8"/>
      <c r="D25" s="8" t="s">
        <v>44</v>
      </c>
      <c r="E25" s="8" t="s">
        <v>107</v>
      </c>
    </row>
    <row r="26" spans="1:5" x14ac:dyDescent="0.25">
      <c r="A26" s="8" t="s">
        <v>60</v>
      </c>
      <c r="B26" s="8" t="s">
        <v>61</v>
      </c>
      <c r="C26" s="8"/>
      <c r="D26" s="8" t="s">
        <v>63</v>
      </c>
      <c r="E26" s="8" t="s">
        <v>124</v>
      </c>
    </row>
    <row r="27" spans="1:5" x14ac:dyDescent="0.25">
      <c r="A27" s="8" t="s">
        <v>16</v>
      </c>
      <c r="B27" s="8" t="s">
        <v>59</v>
      </c>
      <c r="C27" s="8"/>
      <c r="D27" s="8" t="s">
        <v>58</v>
      </c>
      <c r="E27" s="8" t="s">
        <v>125</v>
      </c>
    </row>
    <row r="28" spans="1:5" x14ac:dyDescent="0.25">
      <c r="A28" s="10" t="s">
        <v>20</v>
      </c>
      <c r="B28" s="10" t="s">
        <v>65</v>
      </c>
      <c r="C28" s="10" t="s">
        <v>146</v>
      </c>
      <c r="D28" s="10" t="s">
        <v>64</v>
      </c>
      <c r="E28" s="10" t="s">
        <v>126</v>
      </c>
    </row>
    <row r="29" spans="1:5" x14ac:dyDescent="0.25">
      <c r="A29" s="13" t="s">
        <v>121</v>
      </c>
      <c r="B29" s="13"/>
      <c r="C29" s="13"/>
      <c r="D29" s="13" t="s">
        <v>62</v>
      </c>
      <c r="E29" s="13" t="s">
        <v>107</v>
      </c>
    </row>
    <row r="30" spans="1:5" x14ac:dyDescent="0.25">
      <c r="A30" s="8" t="s">
        <v>25</v>
      </c>
      <c r="B30" s="8" t="s">
        <v>71</v>
      </c>
      <c r="C30" s="8"/>
      <c r="D30" s="8"/>
      <c r="E30" s="9" t="s">
        <v>72</v>
      </c>
    </row>
    <row r="31" spans="1:5" x14ac:dyDescent="0.25">
      <c r="A31" s="8" t="s">
        <v>24</v>
      </c>
      <c r="B31" s="8" t="s">
        <v>129</v>
      </c>
      <c r="C31" s="8"/>
      <c r="D31" s="8"/>
      <c r="E31" s="8" t="s">
        <v>130</v>
      </c>
    </row>
    <row r="32" spans="1:5" x14ac:dyDescent="0.25">
      <c r="A32" s="8" t="s">
        <v>22</v>
      </c>
      <c r="B32" s="8" t="s">
        <v>131</v>
      </c>
      <c r="C32" s="8"/>
      <c r="D32" s="8"/>
      <c r="E32" s="8" t="s">
        <v>107</v>
      </c>
    </row>
    <row r="33" spans="1:5" x14ac:dyDescent="0.25">
      <c r="A33" s="10" t="s">
        <v>14</v>
      </c>
      <c r="B33" s="10" t="s">
        <v>73</v>
      </c>
      <c r="C33" s="10" t="s">
        <v>127</v>
      </c>
      <c r="D33" s="10" t="s">
        <v>38</v>
      </c>
      <c r="E33" s="11" t="s">
        <v>112</v>
      </c>
    </row>
    <row r="34" spans="1:5" x14ac:dyDescent="0.25">
      <c r="A34" s="10" t="s">
        <v>15</v>
      </c>
      <c r="B34" s="10" t="s">
        <v>176</v>
      </c>
      <c r="C34" s="10" t="s">
        <v>177</v>
      </c>
      <c r="D34" s="10"/>
      <c r="E34" s="10" t="s">
        <v>132</v>
      </c>
    </row>
    <row r="35" spans="1:5" x14ac:dyDescent="0.25">
      <c r="A35" s="8" t="s">
        <v>48</v>
      </c>
      <c r="B35" s="8" t="s">
        <v>113</v>
      </c>
      <c r="C35" s="8"/>
      <c r="D35" s="8" t="s">
        <v>26</v>
      </c>
      <c r="E35" s="9" t="s">
        <v>114</v>
      </c>
    </row>
    <row r="36" spans="1:5" x14ac:dyDescent="0.25">
      <c r="A36" s="10" t="s">
        <v>11</v>
      </c>
      <c r="B36" s="10" t="s">
        <v>74</v>
      </c>
      <c r="C36" s="10" t="s">
        <v>90</v>
      </c>
      <c r="D36" s="10" t="s">
        <v>38</v>
      </c>
      <c r="E36" s="11" t="s">
        <v>88</v>
      </c>
    </row>
    <row r="37" spans="1:5" x14ac:dyDescent="0.25">
      <c r="A37" s="8" t="s">
        <v>75</v>
      </c>
      <c r="B37" s="8" t="s">
        <v>76</v>
      </c>
      <c r="C37" s="8"/>
      <c r="D37" s="8"/>
      <c r="E37" s="8" t="s">
        <v>107</v>
      </c>
    </row>
    <row r="38" spans="1:5" x14ac:dyDescent="0.25">
      <c r="A38" s="8" t="s">
        <v>27</v>
      </c>
      <c r="B38" s="8" t="s">
        <v>77</v>
      </c>
      <c r="C38" s="8"/>
      <c r="D38" s="8" t="s">
        <v>38</v>
      </c>
      <c r="E38" s="9" t="s">
        <v>115</v>
      </c>
    </row>
    <row r="39" spans="1:5" x14ac:dyDescent="0.25">
      <c r="A39" s="8" t="s">
        <v>23</v>
      </c>
      <c r="B39" s="8" t="s">
        <v>79</v>
      </c>
      <c r="C39" s="8"/>
      <c r="D39" s="8" t="s">
        <v>78</v>
      </c>
      <c r="E39" s="9" t="s">
        <v>116</v>
      </c>
    </row>
  </sheetData>
  <customSheetViews>
    <customSheetView guid="{60C3DF00-DD8C-43DC-8D32-DCC157590CE7}" state="hidden">
      <pane ySplit="1" topLeftCell="A2" activePane="bottomLeft" state="frozen"/>
      <selection pane="bottomLeft" activeCell="H17" sqref="H17"/>
      <pageMargins left="0.7" right="0.7" top="0.75" bottom="0.75" header="0.3" footer="0.3"/>
      <pageSetup orientation="portrait" r:id="rId1"/>
    </customSheetView>
    <customSheetView guid="{C5F655C6-5D69-4B7F-A4A1-601A6A6F33A4}">
      <pane ySplit="1" topLeftCell="A11" activePane="bottomLeft" state="frozen"/>
      <selection pane="bottomLeft" activeCell="C27" sqref="C27"/>
      <pageMargins left="0.7" right="0.7" top="0.75" bottom="0.75" header="0.3" footer="0.3"/>
    </customSheetView>
  </customSheetViews>
  <pageMargins left="0.7" right="0.7" top="0.75" bottom="0.75" header="0.3" footer="0.3"/>
  <pageSetup orientation="portrait"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F3"/>
  <sheetViews>
    <sheetView workbookViewId="0">
      <selection activeCell="A3" sqref="A3:F3"/>
    </sheetView>
  </sheetViews>
  <sheetFormatPr defaultRowHeight="15" x14ac:dyDescent="0.25"/>
  <cols>
    <col min="1" max="1" width="16.42578125" bestFit="1" customWidth="1"/>
    <col min="2" max="2" width="9.42578125" bestFit="1" customWidth="1"/>
    <col min="3" max="3" width="33.5703125" bestFit="1" customWidth="1"/>
    <col min="4" max="4" width="12.42578125" bestFit="1" customWidth="1"/>
    <col min="5" max="5" width="13.5703125" bestFit="1" customWidth="1"/>
    <col min="6" max="6" width="15.7109375" bestFit="1" customWidth="1"/>
  </cols>
  <sheetData>
    <row r="1" spans="1:6" x14ac:dyDescent="0.25">
      <c r="A1" s="4" t="s">
        <v>0</v>
      </c>
      <c r="B1" s="4" t="s">
        <v>49</v>
      </c>
      <c r="C1" s="4" t="s">
        <v>1</v>
      </c>
      <c r="D1" s="4" t="s">
        <v>2</v>
      </c>
      <c r="E1" s="4" t="s">
        <v>31</v>
      </c>
      <c r="F1" s="4" t="s">
        <v>42</v>
      </c>
    </row>
    <row r="2" spans="1:6" x14ac:dyDescent="0.25">
      <c r="A2" s="1" t="s">
        <v>81</v>
      </c>
      <c r="B2" s="2" t="s">
        <v>3</v>
      </c>
      <c r="C2" s="2" t="s">
        <v>33</v>
      </c>
      <c r="D2" s="1" t="s">
        <v>80</v>
      </c>
      <c r="E2" s="1"/>
      <c r="F2" s="1" t="s">
        <v>26</v>
      </c>
    </row>
    <row r="3" spans="1:6" x14ac:dyDescent="0.25">
      <c r="A3" s="3" t="s">
        <v>66</v>
      </c>
      <c r="B3" s="2" t="s">
        <v>3</v>
      </c>
      <c r="C3" s="2" t="s">
        <v>67</v>
      </c>
      <c r="D3" s="1" t="s">
        <v>68</v>
      </c>
      <c r="E3" s="1" t="s">
        <v>69</v>
      </c>
      <c r="F3" s="1" t="s">
        <v>70</v>
      </c>
    </row>
  </sheetData>
  <customSheetViews>
    <customSheetView guid="{60C3DF00-DD8C-43DC-8D32-DCC157590CE7}" state="hidden">
      <selection activeCell="A3" sqref="A3:F3"/>
      <pageMargins left="0.7" right="0.7" top="0.75" bottom="0.75" header="0.3" footer="0.3"/>
    </customSheetView>
    <customSheetView guid="{C5F655C6-5D69-4B7F-A4A1-601A6A6F33A4}">
      <selection activeCell="E22" sqref="E22"/>
      <pageMargins left="0.7" right="0.7" top="0.75" bottom="0.75" header="0.3" footer="0.3"/>
    </customSheetView>
  </customSheetViews>
  <hyperlinks>
    <hyperlink ref="B2" r:id="rId1"/>
    <hyperlink ref="B3" r:id="rId2"/>
    <hyperlink ref="C3" r:id="rId3"/>
    <hyperlink ref="C2" r:id="rId4"/>
  </hyperlink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E16"/>
  <sheetViews>
    <sheetView tabSelected="1" workbookViewId="0">
      <selection activeCell="A4" sqref="A4"/>
    </sheetView>
  </sheetViews>
  <sheetFormatPr defaultRowHeight="15" x14ac:dyDescent="0.25"/>
  <cols>
    <col min="1" max="1" width="24" customWidth="1"/>
    <col min="2" max="2" width="30" customWidth="1"/>
    <col min="3" max="3" width="14" customWidth="1"/>
    <col min="4" max="4" width="16.7109375" customWidth="1"/>
    <col min="5" max="5" width="75.42578125" customWidth="1"/>
  </cols>
  <sheetData>
    <row r="1" spans="1:5" ht="20.100000000000001" customHeight="1" x14ac:dyDescent="0.25">
      <c r="A1" s="6" t="s">
        <v>0</v>
      </c>
      <c r="B1" s="6" t="s">
        <v>49</v>
      </c>
      <c r="C1" s="6" t="s">
        <v>2</v>
      </c>
      <c r="D1" s="6" t="s">
        <v>31</v>
      </c>
      <c r="E1" s="5" t="s">
        <v>178</v>
      </c>
    </row>
    <row r="2" spans="1:5" ht="45" x14ac:dyDescent="0.25">
      <c r="A2" s="3" t="s">
        <v>66</v>
      </c>
      <c r="B2" s="7" t="s">
        <v>155</v>
      </c>
      <c r="C2" s="1" t="s">
        <v>68</v>
      </c>
      <c r="D2" s="1" t="s">
        <v>69</v>
      </c>
      <c r="E2" s="18" t="s">
        <v>183</v>
      </c>
    </row>
    <row r="3" spans="1:5" ht="30" x14ac:dyDescent="0.25">
      <c r="A3" s="1" t="s">
        <v>82</v>
      </c>
      <c r="B3" s="1" t="s">
        <v>86</v>
      </c>
      <c r="C3" s="1" t="s">
        <v>84</v>
      </c>
      <c r="D3" s="1" t="s">
        <v>85</v>
      </c>
      <c r="E3" s="17" t="s">
        <v>193</v>
      </c>
    </row>
    <row r="4" spans="1:5" ht="75" x14ac:dyDescent="0.25">
      <c r="A4" s="1" t="s">
        <v>11</v>
      </c>
      <c r="B4" s="1" t="s">
        <v>87</v>
      </c>
      <c r="C4" s="1" t="s">
        <v>89</v>
      </c>
      <c r="D4" s="1" t="s">
        <v>90</v>
      </c>
      <c r="E4" s="17" t="s">
        <v>191</v>
      </c>
    </row>
    <row r="5" spans="1:5" x14ac:dyDescent="0.25">
      <c r="A5" s="1" t="s">
        <v>91</v>
      </c>
      <c r="B5" s="1" t="s">
        <v>92</v>
      </c>
      <c r="C5" s="1" t="s">
        <v>94</v>
      </c>
      <c r="D5" s="1" t="s">
        <v>95</v>
      </c>
      <c r="E5" s="17" t="s">
        <v>189</v>
      </c>
    </row>
    <row r="6" spans="1:5" ht="45" x14ac:dyDescent="0.25">
      <c r="A6" s="1" t="s">
        <v>14</v>
      </c>
      <c r="B6" s="1" t="s">
        <v>96</v>
      </c>
      <c r="C6" s="1" t="s">
        <v>97</v>
      </c>
      <c r="D6" s="1" t="s">
        <v>99</v>
      </c>
      <c r="E6" s="17" t="s">
        <v>185</v>
      </c>
    </row>
    <row r="7" spans="1:5" ht="20.25" customHeight="1" x14ac:dyDescent="0.25">
      <c r="A7" s="3" t="s">
        <v>133</v>
      </c>
      <c r="B7" s="3" t="s">
        <v>137</v>
      </c>
      <c r="C7" s="1" t="s">
        <v>134</v>
      </c>
      <c r="D7" s="3" t="s">
        <v>135</v>
      </c>
      <c r="E7" s="18" t="s">
        <v>179</v>
      </c>
    </row>
    <row r="8" spans="1:5" ht="30" x14ac:dyDescent="0.25">
      <c r="A8" s="18" t="s">
        <v>21</v>
      </c>
      <c r="B8" s="18" t="s">
        <v>139</v>
      </c>
      <c r="C8" s="3" t="s">
        <v>47</v>
      </c>
      <c r="D8" s="3" t="s">
        <v>138</v>
      </c>
      <c r="E8" s="18" t="s">
        <v>180</v>
      </c>
    </row>
    <row r="9" spans="1:5" ht="30" x14ac:dyDescent="0.25">
      <c r="A9" s="3" t="s">
        <v>141</v>
      </c>
      <c r="B9" s="1" t="s">
        <v>156</v>
      </c>
      <c r="C9" s="3" t="s">
        <v>142</v>
      </c>
      <c r="D9" s="3" t="s">
        <v>143</v>
      </c>
      <c r="E9" s="18" t="s">
        <v>182</v>
      </c>
    </row>
    <row r="10" spans="1:5" ht="30" x14ac:dyDescent="0.25">
      <c r="A10" s="3" t="s">
        <v>18</v>
      </c>
      <c r="B10" s="1" t="s">
        <v>157</v>
      </c>
      <c r="C10" s="1"/>
      <c r="D10" s="3" t="s">
        <v>145</v>
      </c>
      <c r="E10" s="17" t="s">
        <v>181</v>
      </c>
    </row>
    <row r="11" spans="1:5" ht="45" x14ac:dyDescent="0.25">
      <c r="A11" s="3" t="s">
        <v>148</v>
      </c>
      <c r="B11" s="3" t="s">
        <v>149</v>
      </c>
      <c r="C11" s="1" t="s">
        <v>150</v>
      </c>
      <c r="D11" s="3" t="s">
        <v>146</v>
      </c>
      <c r="E11" s="18" t="s">
        <v>186</v>
      </c>
    </row>
    <row r="12" spans="1:5" ht="60" x14ac:dyDescent="0.25">
      <c r="A12" s="3" t="s">
        <v>104</v>
      </c>
      <c r="B12" s="3" t="s">
        <v>161</v>
      </c>
      <c r="C12" s="3" t="s">
        <v>160</v>
      </c>
      <c r="D12" s="3" t="s">
        <v>159</v>
      </c>
      <c r="E12" s="18" t="s">
        <v>187</v>
      </c>
    </row>
    <row r="13" spans="1:5" ht="45" x14ac:dyDescent="0.25">
      <c r="A13" s="3" t="s">
        <v>163</v>
      </c>
      <c r="B13" s="3" t="s">
        <v>164</v>
      </c>
      <c r="C13" s="3" t="s">
        <v>165</v>
      </c>
      <c r="D13" s="3" t="s">
        <v>166</v>
      </c>
      <c r="E13" s="18" t="s">
        <v>192</v>
      </c>
    </row>
    <row r="14" spans="1:5" ht="60" x14ac:dyDescent="0.25">
      <c r="A14" s="3" t="s">
        <v>168</v>
      </c>
      <c r="B14" s="3" t="s">
        <v>169</v>
      </c>
      <c r="C14" s="3" t="s">
        <v>32</v>
      </c>
      <c r="D14" s="3" t="s">
        <v>128</v>
      </c>
      <c r="E14" s="18" t="s">
        <v>188</v>
      </c>
    </row>
    <row r="15" spans="1:5" ht="45" x14ac:dyDescent="0.25">
      <c r="A15" s="3" t="s">
        <v>17</v>
      </c>
      <c r="B15" s="3" t="s">
        <v>170</v>
      </c>
      <c r="C15" s="3" t="s">
        <v>171</v>
      </c>
      <c r="D15" s="3" t="s">
        <v>172</v>
      </c>
      <c r="E15" s="18" t="s">
        <v>190</v>
      </c>
    </row>
    <row r="16" spans="1:5" ht="30" x14ac:dyDescent="0.25">
      <c r="A16" s="3" t="s">
        <v>15</v>
      </c>
      <c r="B16" s="3" t="s">
        <v>175</v>
      </c>
      <c r="C16" s="3" t="s">
        <v>176</v>
      </c>
      <c r="D16" s="3" t="s">
        <v>177</v>
      </c>
      <c r="E16" s="18" t="s">
        <v>184</v>
      </c>
    </row>
  </sheetData>
  <customSheetViews>
    <customSheetView guid="{60C3DF00-DD8C-43DC-8D32-DCC157590CE7}">
      <selection activeCell="E20" sqref="E20"/>
      <pageMargins left="0.7" right="0.7" top="0.75" bottom="0.75" header="0.3" footer="0.3"/>
      <pageSetup orientation="portrait" r:id="rId1"/>
    </customSheetView>
    <customSheetView guid="{C5F655C6-5D69-4B7F-A4A1-601A6A6F33A4}">
      <selection activeCell="I16" sqref="I16"/>
      <pageMargins left="0.7" right="0.7" top="0.75" bottom="0.75" header="0.3" footer="0.3"/>
    </customSheetView>
  </customSheetViews>
  <pageMargins left="0.7" right="0.7" top="0.75" bottom="0.75" header="0.3" footer="0.3"/>
  <pageSetup orientation="portrait"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
  <sheetViews>
    <sheetView workbookViewId="0"/>
  </sheetViews>
  <sheetFormatPr defaultRowHeight="15" x14ac:dyDescent="0.25"/>
  <sheetData/>
  <customSheetViews>
    <customSheetView guid="{60C3DF00-DD8C-43DC-8D32-DCC157590CE7}" state="hidden">
      <pageMargins left="0.7" right="0.7" top="0.75" bottom="0.75" header="0.3" footer="0.3"/>
    </customSheetView>
  </customSheetViews>
  <pageMargins left="0.7" right="0.7" top="0.75" bottom="0.75" header="0.3" footer="0.3"/>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Overall</vt:lpstr>
      <vt:lpstr>Expressed Interest</vt:lpstr>
      <vt:lpstr>Confirmed</vt:lpstr>
      <vt:lpstr>Sheet1</vt:lpstr>
    </vt:vector>
  </TitlesOfParts>
  <Company>Nova Southeastern University</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James MacDuffie</dc:creator>
  <cp:lastModifiedBy>Victoria Myer</cp:lastModifiedBy>
  <dcterms:created xsi:type="dcterms:W3CDTF">2018-02-21T14:44:38Z</dcterms:created>
  <dcterms:modified xsi:type="dcterms:W3CDTF">2018-03-27T20:33:28Z</dcterms:modified>
</cp:coreProperties>
</file>