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23" r:id="rId3"/>
    <p:sldId id="257" r:id="rId4"/>
    <p:sldId id="260" r:id="rId5"/>
    <p:sldId id="261" r:id="rId6"/>
    <p:sldId id="264" r:id="rId7"/>
    <p:sldId id="279" r:id="rId8"/>
    <p:sldId id="315" r:id="rId9"/>
    <p:sldId id="280" r:id="rId10"/>
    <p:sldId id="281" r:id="rId11"/>
    <p:sldId id="267" r:id="rId12"/>
    <p:sldId id="284" r:id="rId13"/>
    <p:sldId id="285" r:id="rId14"/>
    <p:sldId id="287" r:id="rId15"/>
    <p:sldId id="288" r:id="rId16"/>
    <p:sldId id="289" r:id="rId17"/>
    <p:sldId id="290" r:id="rId18"/>
    <p:sldId id="291" r:id="rId19"/>
    <p:sldId id="292" r:id="rId20"/>
    <p:sldId id="293" r:id="rId21"/>
    <p:sldId id="296" r:id="rId22"/>
    <p:sldId id="294" r:id="rId23"/>
    <p:sldId id="295" r:id="rId24"/>
    <p:sldId id="297" r:id="rId25"/>
    <p:sldId id="298" r:id="rId26"/>
    <p:sldId id="299" r:id="rId27"/>
    <p:sldId id="301" r:id="rId28"/>
    <p:sldId id="300" r:id="rId29"/>
    <p:sldId id="316" r:id="rId30"/>
    <p:sldId id="302" r:id="rId31"/>
    <p:sldId id="303" r:id="rId32"/>
    <p:sldId id="304" r:id="rId33"/>
    <p:sldId id="313" r:id="rId34"/>
    <p:sldId id="308" r:id="rId35"/>
    <p:sldId id="311" r:id="rId36"/>
    <p:sldId id="312" r:id="rId37"/>
    <p:sldId id="305" r:id="rId38"/>
    <p:sldId id="314" r:id="rId39"/>
    <p:sldId id="324" r:id="rId40"/>
    <p:sldId id="318" r:id="rId41"/>
    <p:sldId id="319" r:id="rId42"/>
    <p:sldId id="320" r:id="rId43"/>
    <p:sldId id="321" r:id="rId44"/>
    <p:sldId id="32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88F"/>
    <a:srgbClr val="9FB7D6"/>
    <a:srgbClr val="1C3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79"/>
  </p:normalViewPr>
  <p:slideViewPr>
    <p:cSldViewPr snapToGrid="0">
      <p:cViewPr varScale="1">
        <p:scale>
          <a:sx n="81" d="100"/>
          <a:sy n="81" d="100"/>
        </p:scale>
        <p:origin x="44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85C2-1AE4-4FB4-B7F7-E9B73A891D8C}"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8945C-5B92-4449-96A4-D9BCCC1731F0}" type="slidenum">
              <a:rPr lang="en-US" smtClean="0"/>
              <a:t>‹#›</a:t>
            </a:fld>
            <a:endParaRPr lang="en-US"/>
          </a:p>
        </p:txBody>
      </p:sp>
    </p:spTree>
    <p:extLst>
      <p:ext uri="{BB962C8B-B14F-4D97-AF65-F5344CB8AC3E}">
        <p14:creationId xmlns:p14="http://schemas.microsoft.com/office/powerpoint/2010/main" val="360253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Photo credits:</a:t>
            </a:r>
            <a:r>
              <a:rPr lang="en-US" sz="1200" baseline="0" dirty="0">
                <a:hlinkClick r:id="rId3"/>
              </a:rPr>
              <a:t> </a:t>
            </a:r>
            <a:r>
              <a:rPr lang="en-US" sz="1200" dirty="0">
                <a:hlinkClick r:id="rId3"/>
              </a:rPr>
              <a:t>uscis.gov</a:t>
            </a:r>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a:t>
            </a:fld>
            <a:endParaRPr lang="en-US"/>
          </a:p>
        </p:txBody>
      </p:sp>
    </p:spTree>
    <p:extLst>
      <p:ext uri="{BB962C8B-B14F-4D97-AF65-F5344CB8AC3E}">
        <p14:creationId xmlns:p14="http://schemas.microsoft.com/office/powerpoint/2010/main" val="232684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14</a:t>
            </a:fld>
            <a:endParaRPr lang="en-US"/>
          </a:p>
        </p:txBody>
      </p:sp>
    </p:spTree>
    <p:extLst>
      <p:ext uri="{BB962C8B-B14F-4D97-AF65-F5344CB8AC3E}">
        <p14:creationId xmlns:p14="http://schemas.microsoft.com/office/powerpoint/2010/main" val="384588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15</a:t>
            </a:fld>
            <a:endParaRPr lang="en-US"/>
          </a:p>
        </p:txBody>
      </p:sp>
    </p:spTree>
    <p:extLst>
      <p:ext uri="{BB962C8B-B14F-4D97-AF65-F5344CB8AC3E}">
        <p14:creationId xmlns:p14="http://schemas.microsoft.com/office/powerpoint/2010/main" val="258121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16</a:t>
            </a:fld>
            <a:endParaRPr lang="en-US"/>
          </a:p>
        </p:txBody>
      </p:sp>
    </p:spTree>
    <p:extLst>
      <p:ext uri="{BB962C8B-B14F-4D97-AF65-F5344CB8AC3E}">
        <p14:creationId xmlns:p14="http://schemas.microsoft.com/office/powerpoint/2010/main" val="103407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17</a:t>
            </a:fld>
            <a:endParaRPr lang="en-US"/>
          </a:p>
        </p:txBody>
      </p:sp>
    </p:spTree>
    <p:extLst>
      <p:ext uri="{BB962C8B-B14F-4D97-AF65-F5344CB8AC3E}">
        <p14:creationId xmlns:p14="http://schemas.microsoft.com/office/powerpoint/2010/main" val="318816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18</a:t>
            </a:fld>
            <a:endParaRPr lang="en-US"/>
          </a:p>
        </p:txBody>
      </p:sp>
    </p:spTree>
    <p:extLst>
      <p:ext uri="{BB962C8B-B14F-4D97-AF65-F5344CB8AC3E}">
        <p14:creationId xmlns:p14="http://schemas.microsoft.com/office/powerpoint/2010/main" val="401333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19</a:t>
            </a:fld>
            <a:endParaRPr lang="en-US"/>
          </a:p>
        </p:txBody>
      </p:sp>
    </p:spTree>
    <p:extLst>
      <p:ext uri="{BB962C8B-B14F-4D97-AF65-F5344CB8AC3E}">
        <p14:creationId xmlns:p14="http://schemas.microsoft.com/office/powerpoint/2010/main" val="348154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20</a:t>
            </a:fld>
            <a:endParaRPr lang="en-US"/>
          </a:p>
        </p:txBody>
      </p:sp>
    </p:spTree>
    <p:extLst>
      <p:ext uri="{BB962C8B-B14F-4D97-AF65-F5344CB8AC3E}">
        <p14:creationId xmlns:p14="http://schemas.microsoft.com/office/powerpoint/2010/main" val="64598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21</a:t>
            </a:fld>
            <a:endParaRPr lang="en-US"/>
          </a:p>
        </p:txBody>
      </p:sp>
    </p:spTree>
    <p:extLst>
      <p:ext uri="{BB962C8B-B14F-4D97-AF65-F5344CB8AC3E}">
        <p14:creationId xmlns:p14="http://schemas.microsoft.com/office/powerpoint/2010/main" val="293329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22</a:t>
            </a:fld>
            <a:endParaRPr lang="en-US"/>
          </a:p>
        </p:txBody>
      </p:sp>
    </p:spTree>
    <p:extLst>
      <p:ext uri="{BB962C8B-B14F-4D97-AF65-F5344CB8AC3E}">
        <p14:creationId xmlns:p14="http://schemas.microsoft.com/office/powerpoint/2010/main" val="410862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23</a:t>
            </a:fld>
            <a:endParaRPr lang="en-US"/>
          </a:p>
        </p:txBody>
      </p:sp>
    </p:spTree>
    <p:extLst>
      <p:ext uri="{BB962C8B-B14F-4D97-AF65-F5344CB8AC3E}">
        <p14:creationId xmlns:p14="http://schemas.microsoft.com/office/powerpoint/2010/main" val="4505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a:t>
            </a:fld>
            <a:endParaRPr lang="en-US"/>
          </a:p>
        </p:txBody>
      </p:sp>
    </p:spTree>
    <p:extLst>
      <p:ext uri="{BB962C8B-B14F-4D97-AF65-F5344CB8AC3E}">
        <p14:creationId xmlns:p14="http://schemas.microsoft.com/office/powerpoint/2010/main" val="49620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24</a:t>
            </a:fld>
            <a:endParaRPr lang="en-US"/>
          </a:p>
        </p:txBody>
      </p:sp>
    </p:spTree>
    <p:extLst>
      <p:ext uri="{BB962C8B-B14F-4D97-AF65-F5344CB8AC3E}">
        <p14:creationId xmlns:p14="http://schemas.microsoft.com/office/powerpoint/2010/main" val="124850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25</a:t>
            </a:fld>
            <a:endParaRPr lang="en-US"/>
          </a:p>
        </p:txBody>
      </p:sp>
    </p:spTree>
    <p:extLst>
      <p:ext uri="{BB962C8B-B14F-4D97-AF65-F5344CB8AC3E}">
        <p14:creationId xmlns:p14="http://schemas.microsoft.com/office/powerpoint/2010/main" val="276988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26</a:t>
            </a:fld>
            <a:endParaRPr lang="en-US"/>
          </a:p>
        </p:txBody>
      </p:sp>
    </p:spTree>
    <p:extLst>
      <p:ext uri="{BB962C8B-B14F-4D97-AF65-F5344CB8AC3E}">
        <p14:creationId xmlns:p14="http://schemas.microsoft.com/office/powerpoint/2010/main" val="2464856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27</a:t>
            </a:fld>
            <a:endParaRPr lang="en-US"/>
          </a:p>
        </p:txBody>
      </p:sp>
    </p:spTree>
    <p:extLst>
      <p:ext uri="{BB962C8B-B14F-4D97-AF65-F5344CB8AC3E}">
        <p14:creationId xmlns:p14="http://schemas.microsoft.com/office/powerpoint/2010/main" val="153207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28</a:t>
            </a:fld>
            <a:endParaRPr lang="en-US"/>
          </a:p>
        </p:txBody>
      </p:sp>
    </p:spTree>
    <p:extLst>
      <p:ext uri="{BB962C8B-B14F-4D97-AF65-F5344CB8AC3E}">
        <p14:creationId xmlns:p14="http://schemas.microsoft.com/office/powerpoint/2010/main" val="396872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29</a:t>
            </a:fld>
            <a:endParaRPr lang="en-US"/>
          </a:p>
        </p:txBody>
      </p:sp>
    </p:spTree>
    <p:extLst>
      <p:ext uri="{BB962C8B-B14F-4D97-AF65-F5344CB8AC3E}">
        <p14:creationId xmlns:p14="http://schemas.microsoft.com/office/powerpoint/2010/main" val="1539339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30</a:t>
            </a:fld>
            <a:endParaRPr lang="en-US"/>
          </a:p>
        </p:txBody>
      </p:sp>
    </p:spTree>
    <p:extLst>
      <p:ext uri="{BB962C8B-B14F-4D97-AF65-F5344CB8AC3E}">
        <p14:creationId xmlns:p14="http://schemas.microsoft.com/office/powerpoint/2010/main" val="2125988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31</a:t>
            </a:fld>
            <a:endParaRPr lang="en-US"/>
          </a:p>
        </p:txBody>
      </p:sp>
    </p:spTree>
    <p:extLst>
      <p:ext uri="{BB962C8B-B14F-4D97-AF65-F5344CB8AC3E}">
        <p14:creationId xmlns:p14="http://schemas.microsoft.com/office/powerpoint/2010/main" val="242140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32</a:t>
            </a:fld>
            <a:endParaRPr lang="en-US"/>
          </a:p>
        </p:txBody>
      </p:sp>
    </p:spTree>
    <p:extLst>
      <p:ext uri="{BB962C8B-B14F-4D97-AF65-F5344CB8AC3E}">
        <p14:creationId xmlns:p14="http://schemas.microsoft.com/office/powerpoint/2010/main" val="3305820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33</a:t>
            </a:fld>
            <a:endParaRPr lang="en-US"/>
          </a:p>
        </p:txBody>
      </p:sp>
    </p:spTree>
    <p:extLst>
      <p:ext uri="{BB962C8B-B14F-4D97-AF65-F5344CB8AC3E}">
        <p14:creationId xmlns:p14="http://schemas.microsoft.com/office/powerpoint/2010/main" val="183641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7</a:t>
            </a:fld>
            <a:endParaRPr lang="en-US"/>
          </a:p>
        </p:txBody>
      </p:sp>
    </p:spTree>
    <p:extLst>
      <p:ext uri="{BB962C8B-B14F-4D97-AF65-F5344CB8AC3E}">
        <p14:creationId xmlns:p14="http://schemas.microsoft.com/office/powerpoint/2010/main" val="1764046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34</a:t>
            </a:fld>
            <a:endParaRPr lang="en-US"/>
          </a:p>
        </p:txBody>
      </p:sp>
    </p:spTree>
    <p:extLst>
      <p:ext uri="{BB962C8B-B14F-4D97-AF65-F5344CB8AC3E}">
        <p14:creationId xmlns:p14="http://schemas.microsoft.com/office/powerpoint/2010/main" val="814126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35</a:t>
            </a:fld>
            <a:endParaRPr lang="en-US"/>
          </a:p>
        </p:txBody>
      </p:sp>
    </p:spTree>
    <p:extLst>
      <p:ext uri="{BB962C8B-B14F-4D97-AF65-F5344CB8AC3E}">
        <p14:creationId xmlns:p14="http://schemas.microsoft.com/office/powerpoint/2010/main" val="2170140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36</a:t>
            </a:fld>
            <a:endParaRPr lang="en-US"/>
          </a:p>
        </p:txBody>
      </p:sp>
    </p:spTree>
    <p:extLst>
      <p:ext uri="{BB962C8B-B14F-4D97-AF65-F5344CB8AC3E}">
        <p14:creationId xmlns:p14="http://schemas.microsoft.com/office/powerpoint/2010/main" val="16913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37</a:t>
            </a:fld>
            <a:endParaRPr lang="en-US"/>
          </a:p>
        </p:txBody>
      </p:sp>
    </p:spTree>
    <p:extLst>
      <p:ext uri="{BB962C8B-B14F-4D97-AF65-F5344CB8AC3E}">
        <p14:creationId xmlns:p14="http://schemas.microsoft.com/office/powerpoint/2010/main" val="2368667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38</a:t>
            </a:fld>
            <a:endParaRPr lang="en-US"/>
          </a:p>
        </p:txBody>
      </p:sp>
    </p:spTree>
    <p:extLst>
      <p:ext uri="{BB962C8B-B14F-4D97-AF65-F5344CB8AC3E}">
        <p14:creationId xmlns:p14="http://schemas.microsoft.com/office/powerpoint/2010/main" val="598764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751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373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121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31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3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8</a:t>
            </a:fld>
            <a:endParaRPr lang="en-US"/>
          </a:p>
        </p:txBody>
      </p:sp>
    </p:spTree>
    <p:extLst>
      <p:ext uri="{BB962C8B-B14F-4D97-AF65-F5344CB8AC3E}">
        <p14:creationId xmlns:p14="http://schemas.microsoft.com/office/powerpoint/2010/main" val="11147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90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9</a:t>
            </a:fld>
            <a:endParaRPr lang="en-US"/>
          </a:p>
        </p:txBody>
      </p:sp>
    </p:spTree>
    <p:extLst>
      <p:ext uri="{BB962C8B-B14F-4D97-AF65-F5344CB8AC3E}">
        <p14:creationId xmlns:p14="http://schemas.microsoft.com/office/powerpoint/2010/main" val="153267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10</a:t>
            </a:fld>
            <a:endParaRPr lang="en-US"/>
          </a:p>
        </p:txBody>
      </p:sp>
    </p:spTree>
    <p:extLst>
      <p:ext uri="{BB962C8B-B14F-4D97-AF65-F5344CB8AC3E}">
        <p14:creationId xmlns:p14="http://schemas.microsoft.com/office/powerpoint/2010/main" val="51134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11</a:t>
            </a:fld>
            <a:endParaRPr lang="en-US"/>
          </a:p>
        </p:txBody>
      </p:sp>
    </p:spTree>
    <p:extLst>
      <p:ext uri="{BB962C8B-B14F-4D97-AF65-F5344CB8AC3E}">
        <p14:creationId xmlns:p14="http://schemas.microsoft.com/office/powerpoint/2010/main" val="271920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12</a:t>
            </a:fld>
            <a:endParaRPr lang="en-US"/>
          </a:p>
        </p:txBody>
      </p:sp>
    </p:spTree>
    <p:extLst>
      <p:ext uri="{BB962C8B-B14F-4D97-AF65-F5344CB8AC3E}">
        <p14:creationId xmlns:p14="http://schemas.microsoft.com/office/powerpoint/2010/main" val="2351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13</a:t>
            </a:fld>
            <a:endParaRPr lang="en-US"/>
          </a:p>
        </p:txBody>
      </p:sp>
    </p:spTree>
    <p:extLst>
      <p:ext uri="{BB962C8B-B14F-4D97-AF65-F5344CB8AC3E}">
        <p14:creationId xmlns:p14="http://schemas.microsoft.com/office/powerpoint/2010/main" val="106524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D7B8F-DAE5-41E7-9E46-F958D50295D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1697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107144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100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9633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D7B8F-DAE5-41E7-9E46-F958D50295D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820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D7B8F-DAE5-41E7-9E46-F958D50295DA}"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67586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D7B8F-DAE5-41E7-9E46-F958D50295DA}"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21664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D7B8F-DAE5-41E7-9E46-F958D50295DA}"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2513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D7B8F-DAE5-41E7-9E46-F958D50295DA}"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46145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9975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01621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D7B8F-DAE5-41E7-9E46-F958D50295DA}" type="datetimeFigureOut">
              <a:rPr lang="en-US" smtClean="0"/>
              <a:t>3/24/2023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97B6D-FDD2-41F0-8FCD-9778E3B12859}" type="slidenum">
              <a:rPr lang="en-US" smtClean="0"/>
              <a:t>‹#›</a:t>
            </a:fld>
            <a:endParaRPr lang="en-US"/>
          </a:p>
        </p:txBody>
      </p:sp>
    </p:spTree>
    <p:extLst>
      <p:ext uri="{BB962C8B-B14F-4D97-AF65-F5344CB8AC3E}">
        <p14:creationId xmlns:p14="http://schemas.microsoft.com/office/powerpoint/2010/main" val="19981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studyinthestates.dhs.gov/stem-opt-hub/additional-resources/eligible-cip-codes-for-the-stem-opt-extens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studyinthestates.dhs.gov/assets/certified-school-list-10-19-22.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usci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intl@nsu.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 y="0"/>
            <a:ext cx="12733106" cy="6858000"/>
          </a:xfrm>
          <a:prstGeom prst="rect">
            <a:avLst/>
          </a:prstGeom>
        </p:spPr>
      </p:pic>
      <p:sp>
        <p:nvSpPr>
          <p:cNvPr id="8" name="Rectangle 7"/>
          <p:cNvSpPr/>
          <p:nvPr/>
        </p:nvSpPr>
        <p:spPr>
          <a:xfrm>
            <a:off x="3993931" y="1122363"/>
            <a:ext cx="7966841" cy="4479651"/>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99246" y="557804"/>
            <a:ext cx="8811522" cy="2387600"/>
          </a:xfrm>
        </p:spPr>
        <p:txBody>
          <a:bodyPr/>
          <a:lstStyle/>
          <a:p>
            <a:r>
              <a:rPr lang="en-US" dirty="0">
                <a:solidFill>
                  <a:schemeClr val="bg1"/>
                </a:solidFill>
              </a:rPr>
              <a:t>Online STEM</a:t>
            </a:r>
            <a:br>
              <a:rPr lang="en-US" dirty="0">
                <a:solidFill>
                  <a:schemeClr val="bg1"/>
                </a:solidFill>
              </a:rPr>
            </a:br>
            <a:r>
              <a:rPr lang="en-US">
                <a:solidFill>
                  <a:schemeClr val="bg1"/>
                </a:solidFill>
              </a:rPr>
              <a:t>OPT Guidelines</a:t>
            </a:r>
            <a:endParaRPr lang="en-US" dirty="0">
              <a:solidFill>
                <a:schemeClr val="bg1"/>
              </a:solidFill>
            </a:endParaRPr>
          </a:p>
        </p:txBody>
      </p:sp>
      <p:sp>
        <p:nvSpPr>
          <p:cNvPr id="3" name="Subtitle 2"/>
          <p:cNvSpPr>
            <a:spLocks noGrp="1"/>
          </p:cNvSpPr>
          <p:nvPr>
            <p:ph type="subTitle" idx="1"/>
          </p:nvPr>
        </p:nvSpPr>
        <p:spPr>
          <a:xfrm>
            <a:off x="4475971" y="3495698"/>
            <a:ext cx="7058072" cy="2618157"/>
          </a:xfrm>
        </p:spPr>
        <p:txBody>
          <a:bodyPr>
            <a:normAutofit/>
          </a:bodyPr>
          <a:lstStyle/>
          <a:p>
            <a:r>
              <a:rPr lang="en-US" dirty="0">
                <a:solidFill>
                  <a:schemeClr val="bg1"/>
                </a:solidFill>
              </a:rPr>
              <a:t>Disclaimer: Our office provides these instructions as a courtesy. Your answers may be different depending on your current circumstances. Please read through all of the steps carefully in the online application as you are ultimately responsible for the accuracy of the information provided.</a:t>
            </a:r>
          </a:p>
        </p:txBody>
      </p:sp>
      <p:sp>
        <p:nvSpPr>
          <p:cNvPr id="4" name="AutoShape 2" descr="Home | USCIS"/>
          <p:cNvSpPr>
            <a:spLocks noChangeAspect="1" noChangeArrowheads="1"/>
          </p:cNvSpPr>
          <p:nvPr/>
        </p:nvSpPr>
        <p:spPr bwMode="auto">
          <a:xfrm>
            <a:off x="155575" y="-7381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me | USCIS"/>
          <p:cNvSpPr>
            <a:spLocks noChangeAspect="1" noChangeArrowheads="1"/>
          </p:cNvSpPr>
          <p:nvPr/>
        </p:nvSpPr>
        <p:spPr bwMode="auto">
          <a:xfrm>
            <a:off x="307975" y="-5857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4427295" y="3184636"/>
            <a:ext cx="71890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9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3267307"/>
            <a:ext cx="4343399" cy="3590692"/>
          </a:xfrm>
        </p:spPr>
        <p:txBody>
          <a:bodyPr/>
          <a:lstStyle/>
          <a:p>
            <a:pPr marL="0" indent="0">
              <a:buNone/>
            </a:pPr>
            <a:r>
              <a:rPr lang="en-US" dirty="0"/>
              <a:t>You should select “</a:t>
            </a:r>
            <a:r>
              <a:rPr lang="en-US" b="1" dirty="0"/>
              <a:t>No</a:t>
            </a:r>
            <a:r>
              <a:rPr lang="en-US" dirty="0"/>
              <a:t>” unless you have hired someone to assist you in filling out the application. </a:t>
            </a:r>
          </a:p>
        </p:txBody>
      </p:sp>
      <p:sp>
        <p:nvSpPr>
          <p:cNvPr id="8" name="Title 1"/>
          <p:cNvSpPr>
            <a:spLocks noGrp="1"/>
          </p:cNvSpPr>
          <p:nvPr>
            <p:ph type="title"/>
          </p:nvPr>
        </p:nvSpPr>
        <p:spPr>
          <a:xfrm>
            <a:off x="604024" y="362699"/>
            <a:ext cx="4926982" cy="3038423"/>
          </a:xfrm>
        </p:spPr>
        <p:txBody>
          <a:bodyPr/>
          <a:lstStyle/>
          <a:p>
            <a:r>
              <a:rPr lang="en-US" b="1" dirty="0"/>
              <a:t>Preparer and interpreter information</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8417" r="7910"/>
          <a:stretch/>
        </p:blipFill>
        <p:spPr>
          <a:xfrm>
            <a:off x="5046999" y="1253331"/>
            <a:ext cx="6746487" cy="4351338"/>
          </a:xfrm>
          <a:prstGeom prst="rect">
            <a:avLst/>
          </a:prstGeom>
        </p:spPr>
      </p:pic>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541862" y="3000606"/>
            <a:ext cx="763938" cy="32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8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91" r="1860" b="3374"/>
          <a:stretch/>
        </p:blipFill>
        <p:spPr>
          <a:xfrm>
            <a:off x="6417142" y="442983"/>
            <a:ext cx="5278990" cy="3761707"/>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33132" b="25273"/>
          <a:stretch/>
        </p:blipFill>
        <p:spPr>
          <a:xfrm>
            <a:off x="6408723" y="4204691"/>
            <a:ext cx="5294127" cy="1809944"/>
          </a:xfrm>
          <a:prstGeom prst="rect">
            <a:avLst/>
          </a:prstGeom>
        </p:spPr>
      </p:pic>
      <p:grpSp>
        <p:nvGrpSpPr>
          <p:cNvPr id="28" name="Group 27"/>
          <p:cNvGrpSpPr/>
          <p:nvPr/>
        </p:nvGrpSpPr>
        <p:grpSpPr>
          <a:xfrm>
            <a:off x="0" y="6262171"/>
            <a:ext cx="12195716" cy="609477"/>
            <a:chOff x="0" y="6248523"/>
            <a:chExt cx="12195716" cy="609477"/>
          </a:xfrm>
        </p:grpSpPr>
        <p:sp>
          <p:nvSpPr>
            <p:cNvPr id="29" name="Rectangle 28"/>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1" name="Rectangle 30"/>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4" name="Rectangle 33"/>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7" name="TextBox 36"/>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8" name="TextBox 3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40" name="Title 1"/>
          <p:cNvSpPr>
            <a:spLocks noGrp="1"/>
          </p:cNvSpPr>
          <p:nvPr>
            <p:ph type="title"/>
          </p:nvPr>
        </p:nvSpPr>
        <p:spPr>
          <a:xfrm>
            <a:off x="596670" y="214576"/>
            <a:ext cx="4592444" cy="1945602"/>
          </a:xfrm>
        </p:spPr>
        <p:txBody>
          <a:bodyPr/>
          <a:lstStyle/>
          <a:p>
            <a:r>
              <a:rPr lang="en-US" b="1" dirty="0"/>
              <a:t>Your name</a:t>
            </a:r>
          </a:p>
        </p:txBody>
      </p:sp>
      <p:sp>
        <p:nvSpPr>
          <p:cNvPr id="41" name="Content Placeholder 2"/>
          <p:cNvSpPr txBox="1">
            <a:spLocks/>
          </p:cNvSpPr>
          <p:nvPr/>
        </p:nvSpPr>
        <p:spPr>
          <a:xfrm>
            <a:off x="605089" y="1780083"/>
            <a:ext cx="4592444" cy="45863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Use your legal name as listed in your passport</a:t>
            </a:r>
          </a:p>
          <a:p>
            <a:pPr marL="514350" indent="-514350">
              <a:buFont typeface="+mj-lt"/>
              <a:buAutoNum type="arabicPeriod"/>
            </a:pPr>
            <a:r>
              <a:rPr lang="en-US" dirty="0"/>
              <a:t>Be sure to list any other names you go by, such as your American name, nickname, maiden name if you are married.</a:t>
            </a:r>
          </a:p>
          <a:p>
            <a:pPr marL="514350" indent="-514350">
              <a:buFont typeface="+mj-lt"/>
              <a:buAutoNum type="arabicPeriod"/>
            </a:pPr>
            <a:r>
              <a:rPr lang="en-US" dirty="0"/>
              <a:t>If you do not have any other names, you can choose “</a:t>
            </a:r>
            <a:r>
              <a:rPr lang="en-US" b="1" dirty="0"/>
              <a:t>No</a:t>
            </a:r>
            <a:r>
              <a:rPr lang="en-US" dirty="0"/>
              <a:t>.”</a:t>
            </a:r>
          </a:p>
        </p:txBody>
      </p:sp>
    </p:spTree>
    <p:extLst>
      <p:ext uri="{BB962C8B-B14F-4D97-AF65-F5344CB8AC3E}">
        <p14:creationId xmlns:p14="http://schemas.microsoft.com/office/powerpoint/2010/main" val="144259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0343" y="2265690"/>
            <a:ext cx="4592444" cy="1945602"/>
          </a:xfrm>
        </p:spPr>
        <p:txBody>
          <a:bodyPr/>
          <a:lstStyle/>
          <a:p>
            <a:r>
              <a:rPr lang="en-US" b="1" dirty="0"/>
              <a:t>Your contact information</a:t>
            </a:r>
          </a:p>
        </p:txBody>
      </p:sp>
      <p:pic>
        <p:nvPicPr>
          <p:cNvPr id="21"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6377" r="9712"/>
          <a:stretch/>
        </p:blipFill>
        <p:spPr>
          <a:xfrm>
            <a:off x="6663963" y="1253331"/>
            <a:ext cx="4763070" cy="4351338"/>
          </a:xfrm>
          <a:prstGeom prst="rect">
            <a:avLst/>
          </a:prstGeom>
        </p:spPr>
      </p:pic>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3" name="Rectangle 2">
            <a:extLst>
              <a:ext uri="{FF2B5EF4-FFF2-40B4-BE49-F238E27FC236}">
                <a16:creationId xmlns:a16="http://schemas.microsoft.com/office/drawing/2014/main" id="{230361AA-E9D0-456B-837C-83D0696F378F}"/>
              </a:ext>
            </a:extLst>
          </p:cNvPr>
          <p:cNvSpPr/>
          <p:nvPr/>
        </p:nvSpPr>
        <p:spPr>
          <a:xfrm>
            <a:off x="7166629" y="2814954"/>
            <a:ext cx="1104522" cy="24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7EE363-1A65-4C88-B343-B4E8F7DADDA7}"/>
              </a:ext>
            </a:extLst>
          </p:cNvPr>
          <p:cNvSpPr/>
          <p:nvPr/>
        </p:nvSpPr>
        <p:spPr>
          <a:xfrm>
            <a:off x="7101746" y="3915479"/>
            <a:ext cx="1104522" cy="24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423411" y="2050880"/>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current mailing address</a:t>
            </a:r>
          </a:p>
        </p:txBody>
      </p:sp>
      <p:grpSp>
        <p:nvGrpSpPr>
          <p:cNvPr id="17" name="Group 16">
            <a:extLst>
              <a:ext uri="{FF2B5EF4-FFF2-40B4-BE49-F238E27FC236}">
                <a16:creationId xmlns:a16="http://schemas.microsoft.com/office/drawing/2014/main" id="{3E3C622F-E5FC-4EFB-AFB2-C3DB809E337F}"/>
              </a:ext>
            </a:extLst>
          </p:cNvPr>
          <p:cNvGrpSpPr/>
          <p:nvPr/>
        </p:nvGrpSpPr>
        <p:grpSpPr>
          <a:xfrm>
            <a:off x="11229264" y="-1530797"/>
            <a:ext cx="3042014" cy="1200329"/>
            <a:chOff x="1330036" y="59377"/>
            <a:chExt cx="3063834" cy="1341911"/>
          </a:xfrm>
        </p:grpSpPr>
        <p:sp>
          <p:nvSpPr>
            <p:cNvPr id="23" name="Rectangle 22">
              <a:extLst>
                <a:ext uri="{FF2B5EF4-FFF2-40B4-BE49-F238E27FC236}">
                  <a16:creationId xmlns:a16="http://schemas.microsoft.com/office/drawing/2014/main" id="{53DD7F7D-E0BD-4CD9-AC0B-7EC162DFD8AC}"/>
                </a:ext>
              </a:extLst>
            </p:cNvPr>
            <p:cNvSpPr/>
            <p:nvPr/>
          </p:nvSpPr>
          <p:spPr>
            <a:xfrm>
              <a:off x="3847605" y="59377"/>
              <a:ext cx="546265" cy="28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a:extLst>
                <a:ext uri="{FF2B5EF4-FFF2-40B4-BE49-F238E27FC236}">
                  <a16:creationId xmlns:a16="http://schemas.microsoft.com/office/drawing/2014/main" id="{F53622A6-043F-4BC4-9C5C-4FB19188439E}"/>
                </a:ext>
              </a:extLst>
            </p:cNvPr>
            <p:cNvSpPr/>
            <p:nvPr/>
          </p:nvSpPr>
          <p:spPr>
            <a:xfrm>
              <a:off x="1330036" y="1116281"/>
              <a:ext cx="546265" cy="28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 name="Picture 2">
            <a:extLst>
              <a:ext uri="{FF2B5EF4-FFF2-40B4-BE49-F238E27FC236}">
                <a16:creationId xmlns:a16="http://schemas.microsoft.com/office/drawing/2014/main" id="{A57ED601-32C8-442A-B2ED-12E51D5402B4}"/>
              </a:ext>
            </a:extLst>
          </p:cNvPr>
          <p:cNvPicPr>
            <a:picLocks noChangeAspect="1"/>
          </p:cNvPicPr>
          <p:nvPr/>
        </p:nvPicPr>
        <p:blipFill>
          <a:blip r:embed="rId3"/>
          <a:stretch>
            <a:fillRect/>
          </a:stretch>
        </p:blipFill>
        <p:spPr>
          <a:xfrm>
            <a:off x="7665278" y="1289986"/>
            <a:ext cx="3264612" cy="3865988"/>
          </a:xfrm>
          <a:prstGeom prst="rect">
            <a:avLst/>
          </a:prstGeom>
        </p:spPr>
      </p:pic>
    </p:spTree>
    <p:extLst>
      <p:ext uri="{BB962C8B-B14F-4D97-AF65-F5344CB8AC3E}">
        <p14:creationId xmlns:p14="http://schemas.microsoft.com/office/powerpoint/2010/main" val="315924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residential address</a:t>
            </a:r>
          </a:p>
        </p:txBody>
      </p:sp>
      <p:sp>
        <p:nvSpPr>
          <p:cNvPr id="20" name="Content Placeholder 2"/>
          <p:cNvSpPr txBox="1">
            <a:spLocks/>
          </p:cNvSpPr>
          <p:nvPr/>
        </p:nvSpPr>
        <p:spPr>
          <a:xfrm>
            <a:off x="596670" y="2167499"/>
            <a:ext cx="5071506" cy="38676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your personal address is different from the mailing address:</a:t>
            </a:r>
          </a:p>
          <a:p>
            <a:r>
              <a:rPr lang="en-US" dirty="0"/>
              <a:t>Select “No”</a:t>
            </a:r>
          </a:p>
          <a:p>
            <a:r>
              <a:rPr lang="en-US" dirty="0"/>
              <a:t>Provide the address where you currently live</a:t>
            </a:r>
          </a:p>
          <a:p>
            <a:pPr marL="514350" indent="-514350">
              <a:buFont typeface="+mj-lt"/>
              <a:buAutoNum type="arabicPeriod"/>
            </a:pPr>
            <a:endParaRPr lang="en-US" dirty="0"/>
          </a:p>
          <a:p>
            <a:pPr marL="0" indent="0">
              <a:buNone/>
            </a:pPr>
            <a:r>
              <a:rPr lang="en-US" dirty="0"/>
              <a:t>If you used your personal address and you also live there:</a:t>
            </a:r>
          </a:p>
          <a:p>
            <a:r>
              <a:rPr lang="en-US" dirty="0"/>
              <a:t>Select “Yes”</a:t>
            </a:r>
          </a:p>
        </p:txBody>
      </p:sp>
      <p:pic>
        <p:nvPicPr>
          <p:cNvPr id="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8538" y="865269"/>
            <a:ext cx="4853920" cy="5127462"/>
          </a:xfrm>
        </p:spPr>
      </p:pic>
      <p:sp>
        <p:nvSpPr>
          <p:cNvPr id="2" name="Rectangle 1">
            <a:extLst>
              <a:ext uri="{FF2B5EF4-FFF2-40B4-BE49-F238E27FC236}">
                <a16:creationId xmlns:a16="http://schemas.microsoft.com/office/drawing/2014/main" id="{42FCCF0F-C596-4955-AE21-BFFB178D7318}"/>
              </a:ext>
            </a:extLst>
          </p:cNvPr>
          <p:cNvSpPr/>
          <p:nvPr/>
        </p:nvSpPr>
        <p:spPr>
          <a:xfrm>
            <a:off x="7759083" y="3151573"/>
            <a:ext cx="852257" cy="14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50B431-8648-4709-949B-68D66D43C17A}"/>
              </a:ext>
            </a:extLst>
          </p:cNvPr>
          <p:cNvSpPr/>
          <p:nvPr/>
        </p:nvSpPr>
        <p:spPr>
          <a:xfrm>
            <a:off x="7759083" y="3758422"/>
            <a:ext cx="852257"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8A6A28-8E98-451D-AC2B-BFFE5FA6A152}"/>
              </a:ext>
            </a:extLst>
          </p:cNvPr>
          <p:cNvSpPr/>
          <p:nvPr/>
        </p:nvSpPr>
        <p:spPr>
          <a:xfrm>
            <a:off x="7821227" y="4415578"/>
            <a:ext cx="683580"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09D9897-4D98-4E43-9D0F-6702C2400A75}"/>
              </a:ext>
            </a:extLst>
          </p:cNvPr>
          <p:cNvSpPr/>
          <p:nvPr/>
        </p:nvSpPr>
        <p:spPr>
          <a:xfrm>
            <a:off x="8735627" y="4415577"/>
            <a:ext cx="488722"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4EC4653-6374-44A0-916C-397D8331C28F}"/>
              </a:ext>
            </a:extLst>
          </p:cNvPr>
          <p:cNvSpPr/>
          <p:nvPr/>
        </p:nvSpPr>
        <p:spPr>
          <a:xfrm>
            <a:off x="9800993" y="4415577"/>
            <a:ext cx="683580"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084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628" y="1152435"/>
            <a:ext cx="6089740" cy="4553129"/>
          </a:xfrm>
          <a:prstGeom prst="rect">
            <a:avLst/>
          </a:prstGeom>
        </p:spPr>
      </p:pic>
      <p:sp>
        <p:nvSpPr>
          <p:cNvPr id="22" name="Title 1"/>
          <p:cNvSpPr>
            <a:spLocks noGrp="1"/>
          </p:cNvSpPr>
          <p:nvPr>
            <p:ph type="title"/>
          </p:nvPr>
        </p:nvSpPr>
        <p:spPr>
          <a:xfrm>
            <a:off x="790343" y="2265690"/>
            <a:ext cx="4592444" cy="1945602"/>
          </a:xfrm>
        </p:spPr>
        <p:txBody>
          <a:bodyPr/>
          <a:lstStyle/>
          <a:p>
            <a:r>
              <a:rPr lang="en-US" b="1" dirty="0"/>
              <a:t>Describe yourself</a:t>
            </a:r>
          </a:p>
        </p:txBody>
      </p:sp>
    </p:spTree>
    <p:extLst>
      <p:ext uri="{BB962C8B-B14F-4D97-AF65-F5344CB8AC3E}">
        <p14:creationId xmlns:p14="http://schemas.microsoft.com/office/powerpoint/2010/main" val="99023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22" name="Title 1"/>
          <p:cNvSpPr>
            <a:spLocks noGrp="1"/>
          </p:cNvSpPr>
          <p:nvPr>
            <p:ph type="title"/>
          </p:nvPr>
        </p:nvSpPr>
        <p:spPr>
          <a:xfrm>
            <a:off x="790343" y="2265690"/>
            <a:ext cx="4592444" cy="1945602"/>
          </a:xfrm>
        </p:spPr>
        <p:txBody>
          <a:bodyPr/>
          <a:lstStyle/>
          <a:p>
            <a:r>
              <a:rPr lang="en-US" b="1" dirty="0"/>
              <a:t>When and where you were born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22" r="3033"/>
          <a:stretch/>
        </p:blipFill>
        <p:spPr>
          <a:xfrm>
            <a:off x="5959398" y="350912"/>
            <a:ext cx="6172200" cy="5775158"/>
          </a:xfrm>
          <a:prstGeom prst="rect">
            <a:avLst/>
          </a:prstGeom>
        </p:spPr>
      </p:pic>
    </p:spTree>
    <p:extLst>
      <p:ext uri="{BB962C8B-B14F-4D97-AF65-F5344CB8AC3E}">
        <p14:creationId xmlns:p14="http://schemas.microsoft.com/office/powerpoint/2010/main" val="258805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22895"/>
            <a:ext cx="4592444" cy="39902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I-94 can be found at </a:t>
            </a:r>
            <a:r>
              <a:rPr lang="en-US" dirty="0">
                <a:hlinkClick r:id="rId3"/>
              </a:rPr>
              <a:t>i94.cbp.dhs.gov</a:t>
            </a:r>
            <a:endParaRPr lang="en-US" dirty="0"/>
          </a:p>
          <a:p>
            <a:r>
              <a:rPr lang="en-US" dirty="0"/>
              <a:t>Select “Get Most Recent I-94” and fill out the required information</a:t>
            </a:r>
          </a:p>
          <a:p>
            <a:r>
              <a:rPr lang="en-US" dirty="0"/>
              <a:t>The I-94 number can be found at the top of your I-94 record</a:t>
            </a:r>
          </a:p>
          <a:p>
            <a:r>
              <a:rPr lang="en-US" dirty="0"/>
              <a:t>Please save a copy of the I-94 record to your computer. You will need to upload this document later.</a:t>
            </a:r>
          </a:p>
          <a:p>
            <a:pPr marL="0" indent="0">
              <a:buNone/>
            </a:pP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323" r="3784"/>
          <a:stretch/>
        </p:blipFill>
        <p:spPr>
          <a:xfrm>
            <a:off x="6089234" y="1009852"/>
            <a:ext cx="5912528" cy="4642988"/>
          </a:xfrm>
          <a:prstGeom prst="rect">
            <a:avLst/>
          </a:prstGeom>
        </p:spPr>
      </p:pic>
    </p:spTree>
    <p:extLst>
      <p:ext uri="{BB962C8B-B14F-4D97-AF65-F5344CB8AC3E}">
        <p14:creationId xmlns:p14="http://schemas.microsoft.com/office/powerpoint/2010/main" val="335588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 sure to put the correct status of your last arrival. This may be different (i.e. F-2) than your current F-1 status.</a:t>
            </a:r>
          </a:p>
          <a:p>
            <a:pPr marL="0" indent="0">
              <a:buNone/>
            </a:pPr>
            <a:endParaRPr lang="en-US" dirty="0"/>
          </a:p>
          <a:p>
            <a:pPr marL="0" indent="0">
              <a:buNone/>
            </a:pPr>
            <a:r>
              <a:rPr lang="en-US" dirty="0"/>
              <a:t>It is uncommon for students to have a travel document number, but if you do, you would know that you have one.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546" y="304080"/>
            <a:ext cx="5501903" cy="5863106"/>
          </a:xfrm>
          <a:prstGeom prst="rect">
            <a:avLst/>
          </a:prstGeom>
        </p:spPr>
      </p:pic>
    </p:spTree>
    <p:extLst>
      <p:ext uri="{BB962C8B-B14F-4D97-AF65-F5344CB8AC3E}">
        <p14:creationId xmlns:p14="http://schemas.microsoft.com/office/powerpoint/2010/main" val="117654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SEVIS Number can be found at the top of your Form I-20. It starts with the letter N.</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847" y="300345"/>
            <a:ext cx="4205302" cy="5870575"/>
          </a:xfrm>
          <a:prstGeom prst="rect">
            <a:avLst/>
          </a:prstGeom>
        </p:spPr>
      </p:pic>
    </p:spTree>
    <p:extLst>
      <p:ext uri="{BB962C8B-B14F-4D97-AF65-F5344CB8AC3E}">
        <p14:creationId xmlns:p14="http://schemas.microsoft.com/office/powerpoint/2010/main" val="18203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9" y="248029"/>
            <a:ext cx="8926472"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STEM OPT FILING DEADLINES!</a:t>
            </a:r>
            <a:endParaRPr lang="en-US" dirty="0">
              <a:solidFill>
                <a:schemeClr val="bg1"/>
              </a:solidFill>
            </a:endParaRPr>
          </a:p>
        </p:txBody>
      </p:sp>
      <p:sp>
        <p:nvSpPr>
          <p:cNvPr id="20" name="Content Placeholder 2"/>
          <p:cNvSpPr txBox="1">
            <a:spLocks/>
          </p:cNvSpPr>
          <p:nvPr/>
        </p:nvSpPr>
        <p:spPr>
          <a:xfrm>
            <a:off x="963690" y="1995056"/>
            <a:ext cx="10959136" cy="486294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USCIS must receive your 24-month STEM OPT application:</a:t>
            </a:r>
          </a:p>
          <a:p>
            <a:pPr marL="0" indent="0">
              <a:buNone/>
            </a:pPr>
            <a:endParaRPr lang="en-US" dirty="0"/>
          </a:p>
          <a:p>
            <a:r>
              <a:rPr lang="en-US" dirty="0"/>
              <a:t>Before the expiration of your current post-completion OPT, </a:t>
            </a:r>
          </a:p>
          <a:p>
            <a:pPr marL="0" indent="0">
              <a:buNone/>
            </a:pPr>
            <a:r>
              <a:rPr lang="en-US" dirty="0"/>
              <a:t>	but no sooner than 90 days before that date; and</a:t>
            </a:r>
          </a:p>
          <a:p>
            <a:pPr marL="0" indent="0">
              <a:buNone/>
            </a:pPr>
            <a:endParaRPr lang="en-US" dirty="0"/>
          </a:p>
          <a:p>
            <a:r>
              <a:rPr lang="en-US" dirty="0"/>
              <a:t>No later than 30 days from the date the DSO recommended the STEM OPT in SEVIS (on your I-20).</a:t>
            </a:r>
          </a:p>
          <a:p>
            <a:endParaRPr lang="en-US" dirty="0">
              <a:cs typeface="Calibri"/>
            </a:endParaRPr>
          </a:p>
          <a:p>
            <a:r>
              <a:rPr lang="en-US" dirty="0">
                <a:cs typeface="Calibri"/>
              </a:rPr>
              <a:t>You cannot apply for STEM OPT after your Post Completion OPT expired.</a:t>
            </a:r>
          </a:p>
          <a:p>
            <a:endParaRPr lang="en-US" dirty="0">
              <a:cs typeface="Calibri"/>
            </a:endParaRPr>
          </a:p>
          <a:p>
            <a:endParaRPr lang="en-US" dirty="0">
              <a:cs typeface="Calibri"/>
            </a:endParaRPr>
          </a:p>
          <a:p>
            <a:pPr marL="0" indent="0">
              <a:buNone/>
            </a:pPr>
            <a:r>
              <a:rPr lang="en-US" dirty="0">
                <a:ea typeface="+mn-lt"/>
                <a:cs typeface="+mn-lt"/>
              </a:rPr>
              <a:t>If you have any questions about the timing, please contact our office.</a:t>
            </a:r>
          </a:p>
          <a:p>
            <a:pPr marL="0" indent="0">
              <a:buNone/>
            </a:pPr>
            <a:endParaRPr lang="en-US" dirty="0">
              <a:cs typeface="Calibri" panose="020F0502020204030204"/>
            </a:endParaRPr>
          </a:p>
        </p:txBody>
      </p:sp>
    </p:spTree>
    <p:extLst>
      <p:ext uri="{BB962C8B-B14F-4D97-AF65-F5344CB8AC3E}">
        <p14:creationId xmlns:p14="http://schemas.microsoft.com/office/powerpoint/2010/main" val="185392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69" y="2022533"/>
            <a:ext cx="4699725"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A-Number</a:t>
            </a:r>
          </a:p>
          <a:p>
            <a:r>
              <a:rPr lang="en-US" dirty="0"/>
              <a:t>If you have previously applied for OPT, the A-Number is listed on your EAD card as USCIS#</a:t>
            </a:r>
          </a:p>
          <a:p>
            <a:r>
              <a:rPr lang="en-US" dirty="0"/>
              <a:t>If you do not have an EAD card or do not know of an A-Number,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098" t="7899" r="3223" b="56925"/>
          <a:stretch/>
        </p:blipFill>
        <p:spPr>
          <a:xfrm>
            <a:off x="6413809" y="2160178"/>
            <a:ext cx="5263378" cy="2181712"/>
          </a:xfrm>
          <a:prstGeom prst="rect">
            <a:avLst/>
          </a:prstGeom>
        </p:spPr>
      </p:pic>
    </p:spTree>
    <p:extLst>
      <p:ext uri="{BB962C8B-B14F-4D97-AF65-F5344CB8AC3E}">
        <p14:creationId xmlns:p14="http://schemas.microsoft.com/office/powerpoint/2010/main" val="264522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1777206"/>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will only have a USCIS Online Account Number if you have previously filed a form online. Your number will then automatically appear here.</a:t>
            </a:r>
          </a:p>
          <a:p>
            <a:r>
              <a:rPr lang="en-US" dirty="0"/>
              <a:t>If you do not have or know your my USCIS Online Account Number, please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941" t="46153" r="3223"/>
          <a:stretch/>
        </p:blipFill>
        <p:spPr>
          <a:xfrm>
            <a:off x="6496051" y="1815464"/>
            <a:ext cx="5098894" cy="3227072"/>
          </a:xfrm>
          <a:prstGeom prst="rect">
            <a:avLst/>
          </a:prstGeom>
        </p:spPr>
      </p:pic>
    </p:spTree>
    <p:extLst>
      <p:ext uri="{BB962C8B-B14F-4D97-AF65-F5344CB8AC3E}">
        <p14:creationId xmlns:p14="http://schemas.microsoft.com/office/powerpoint/2010/main" val="2641082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already have a Social Security Card:</a:t>
            </a:r>
          </a:p>
          <a:p>
            <a:pPr marL="514350" indent="-514350">
              <a:buFont typeface="+mj-lt"/>
              <a:buAutoNum type="arabicPeriod"/>
            </a:pPr>
            <a:r>
              <a:rPr lang="en-US" dirty="0"/>
              <a:t>Select “Yes”</a:t>
            </a:r>
          </a:p>
          <a:p>
            <a:pPr marL="514350" indent="-514350">
              <a:buFont typeface="+mj-lt"/>
              <a:buAutoNum type="arabicPeriod"/>
            </a:pPr>
            <a:r>
              <a:rPr lang="en-US" dirty="0"/>
              <a:t>Enter your SSN</a:t>
            </a:r>
          </a:p>
          <a:p>
            <a:pPr marL="514350" indent="-514350">
              <a:buFont typeface="+mj-lt"/>
              <a:buAutoNum type="arabicPeriod"/>
            </a:pPr>
            <a:r>
              <a:rPr lang="en-US" dirty="0">
                <a:solidFill>
                  <a:srgbClr val="FF0000"/>
                </a:solidFill>
              </a:rPr>
              <a:t>Select “No” for being issued a new one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5388"/>
          <a:stretch/>
        </p:blipFill>
        <p:spPr>
          <a:xfrm>
            <a:off x="5497551" y="702252"/>
            <a:ext cx="6158339" cy="5303629"/>
          </a:xfrm>
          <a:prstGeom prst="rect">
            <a:avLst/>
          </a:prstGeom>
        </p:spPr>
      </p:pic>
    </p:spTree>
    <p:extLst>
      <p:ext uri="{BB962C8B-B14F-4D97-AF65-F5344CB8AC3E}">
        <p14:creationId xmlns:p14="http://schemas.microsoft.com/office/powerpoint/2010/main" val="72059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do not have a Social Security card: </a:t>
            </a:r>
          </a:p>
          <a:p>
            <a:pPr marL="514350" indent="-514350">
              <a:buFont typeface="+mj-lt"/>
              <a:buAutoNum type="arabicPeriod"/>
            </a:pPr>
            <a:r>
              <a:rPr lang="en-US" dirty="0"/>
              <a:t>Select “No” for having been issued one</a:t>
            </a:r>
          </a:p>
          <a:p>
            <a:pPr marL="514350" indent="-514350">
              <a:buFont typeface="+mj-lt"/>
              <a:buAutoNum type="arabicPeriod"/>
            </a:pPr>
            <a:r>
              <a:rPr lang="en-US" dirty="0"/>
              <a:t>Select “Yes” to be issued a Social Security card</a:t>
            </a:r>
          </a:p>
          <a:p>
            <a:pPr marL="514350" indent="-514350">
              <a:buFont typeface="+mj-lt"/>
              <a:buAutoNum type="arabicPeriod"/>
            </a:pPr>
            <a:r>
              <a:rPr lang="en-US" dirty="0"/>
              <a:t>Fill out the following boxes that show up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21"/>
          <a:stretch/>
        </p:blipFill>
        <p:spPr>
          <a:xfrm>
            <a:off x="6769254" y="1187378"/>
            <a:ext cx="4552487" cy="4254418"/>
          </a:xfrm>
          <a:prstGeom prst="rect">
            <a:avLst/>
          </a:prstGeom>
        </p:spPr>
      </p:pic>
    </p:spTree>
    <p:extLst>
      <p:ext uri="{BB962C8B-B14F-4D97-AF65-F5344CB8AC3E}">
        <p14:creationId xmlns:p14="http://schemas.microsoft.com/office/powerpoint/2010/main" val="426956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x 2 photo of you</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50" r="2789"/>
          <a:stretch/>
        </p:blipFill>
        <p:spPr>
          <a:xfrm>
            <a:off x="6098786" y="676171"/>
            <a:ext cx="5856055" cy="4890642"/>
          </a:xfrm>
          <a:prstGeom prst="rect">
            <a:avLst/>
          </a:prstGeom>
        </p:spPr>
      </p:pic>
    </p:spTree>
    <p:extLst>
      <p:ext uri="{BB962C8B-B14F-4D97-AF65-F5344CB8AC3E}">
        <p14:creationId xmlns:p14="http://schemas.microsoft.com/office/powerpoint/2010/main" val="327725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I-94</a:t>
            </a:r>
          </a:p>
        </p:txBody>
      </p:sp>
      <p:sp>
        <p:nvSpPr>
          <p:cNvPr id="20" name="Content Placeholder 2"/>
          <p:cNvSpPr txBox="1">
            <a:spLocks/>
          </p:cNvSpPr>
          <p:nvPr/>
        </p:nvSpPr>
        <p:spPr>
          <a:xfrm>
            <a:off x="596670" y="2033029"/>
            <a:ext cx="4592444" cy="408282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You will upload your I-94 record here.</a:t>
            </a:r>
            <a:endParaRPr lang="en-US">
              <a:cs typeface="Calibri"/>
            </a:endParaRPr>
          </a:p>
          <a:p>
            <a:pPr>
              <a:buFont typeface="Arial"/>
              <a:buChar char="•"/>
            </a:pPr>
            <a:r>
              <a:rPr lang="en-US">
                <a:ea typeface="+mn-lt"/>
                <a:cs typeface="+mn-lt"/>
              </a:rPr>
              <a:t>Form I-94 can be found at </a:t>
            </a:r>
            <a:r>
              <a:rPr lang="en-US" dirty="0">
                <a:ea typeface="+mn-lt"/>
                <a:cs typeface="+mn-lt"/>
                <a:hlinkClick r:id="rId3"/>
              </a:rPr>
              <a:t>i94.cbp.dhs.gov</a:t>
            </a:r>
            <a:endParaRPr lang="en-US">
              <a:ea typeface="+mn-lt"/>
              <a:cs typeface="+mn-lt"/>
            </a:endParaRPr>
          </a:p>
          <a:p>
            <a:pPr>
              <a:buFont typeface="Arial"/>
              <a:buChar char="•"/>
            </a:pPr>
            <a:r>
              <a:rPr lang="en-US">
                <a:ea typeface="+mn-lt"/>
                <a:cs typeface="+mn-lt"/>
              </a:rPr>
              <a:t>Select “Get Most Recent I-94” and fill out the required information</a:t>
            </a:r>
            <a:endParaRPr lang="en-US"/>
          </a:p>
          <a:p>
            <a:pPr>
              <a:buFont typeface="Arial"/>
              <a:buChar char="•"/>
            </a:pPr>
            <a:r>
              <a:rPr lang="en-US">
                <a:cs typeface="Calibri"/>
              </a:rPr>
              <a:t>Select </a:t>
            </a:r>
            <a:r>
              <a:rPr lang="en-US" b="1">
                <a:cs typeface="Calibri"/>
              </a:rPr>
              <a:t>print </a:t>
            </a:r>
            <a:r>
              <a:rPr lang="en-US">
                <a:cs typeface="Calibri"/>
              </a:rPr>
              <a:t>to save the I-94 and upload it.</a:t>
            </a:r>
            <a:endParaRPr lang="en-US" dirty="0">
              <a:cs typeface="Calibri"/>
            </a:endParaRPr>
          </a:p>
          <a:p>
            <a:pPr>
              <a:buFont typeface="Arial"/>
              <a:buChar char="•"/>
            </a:pPr>
            <a:r>
              <a:rPr lang="en-US">
                <a:cs typeface="Calibri"/>
              </a:rPr>
              <a:t>If you have trouble finding your I-94, refer to the information on the USCIS website.</a:t>
            </a: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822" y="547569"/>
            <a:ext cx="6021352" cy="5362481"/>
          </a:xfrm>
          <a:prstGeom prst="rect">
            <a:avLst/>
          </a:prstGeom>
        </p:spPr>
      </p:pic>
    </p:spTree>
    <p:extLst>
      <p:ext uri="{BB962C8B-B14F-4D97-AF65-F5344CB8AC3E}">
        <p14:creationId xmlns:p14="http://schemas.microsoft.com/office/powerpoint/2010/main" val="339493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537305"/>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Employment Authorization Document</a:t>
            </a:r>
          </a:p>
        </p:txBody>
      </p:sp>
      <p:sp>
        <p:nvSpPr>
          <p:cNvPr id="20" name="Content Placeholder 2"/>
          <p:cNvSpPr txBox="1">
            <a:spLocks/>
          </p:cNvSpPr>
          <p:nvPr/>
        </p:nvSpPr>
        <p:spPr>
          <a:xfrm>
            <a:off x="596670" y="2122676"/>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r>
              <a:rPr lang="en-US" dirty="0">
                <a:ea typeface="+mn-lt"/>
                <a:cs typeface="+mn-lt"/>
              </a:rPr>
              <a:t>For STEM OPT, please upload a copy of your </a:t>
            </a:r>
            <a:r>
              <a:rPr lang="en-US" b="1" dirty="0">
                <a:ea typeface="+mn-lt"/>
                <a:cs typeface="+mn-lt"/>
              </a:rPr>
              <a:t>EAD card </a:t>
            </a:r>
            <a:r>
              <a:rPr lang="en-US" dirty="0">
                <a:ea typeface="+mn-lt"/>
                <a:cs typeface="+mn-lt"/>
              </a:rPr>
              <a:t>from your current OPT.</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73" y="1025952"/>
            <a:ext cx="6174249" cy="4405715"/>
          </a:xfrm>
          <a:prstGeom prst="rect">
            <a:avLst/>
          </a:prstGeom>
        </p:spPr>
      </p:pic>
      <p:sp>
        <p:nvSpPr>
          <p:cNvPr id="3" name="Rectangle 2">
            <a:extLst>
              <a:ext uri="{FF2B5EF4-FFF2-40B4-BE49-F238E27FC236}">
                <a16:creationId xmlns:a16="http://schemas.microsoft.com/office/drawing/2014/main" id="{58719FA6-0B0B-4136-957F-BBDC84CCB0AD}"/>
              </a:ext>
            </a:extLst>
          </p:cNvPr>
          <p:cNvSpPr/>
          <p:nvPr/>
        </p:nvSpPr>
        <p:spPr>
          <a:xfrm>
            <a:off x="7821332" y="2032747"/>
            <a:ext cx="3147732" cy="96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8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675" y="5144868"/>
            <a:ext cx="3950407" cy="825196"/>
          </a:xfrm>
          <a:prstGeom prst="rect">
            <a:avLst/>
          </a:prstGeom>
        </p:spPr>
      </p:pic>
      <p:sp>
        <p:nvSpPr>
          <p:cNvPr id="4" name="Rectangle 3">
            <a:extLst>
              <a:ext uri="{FF2B5EF4-FFF2-40B4-BE49-F238E27FC236}">
                <a16:creationId xmlns:a16="http://schemas.microsoft.com/office/drawing/2014/main" id="{127067C0-E9EE-4A7F-8396-0C02DB9B7815}"/>
              </a:ext>
            </a:extLst>
          </p:cNvPr>
          <p:cNvSpPr/>
          <p:nvPr/>
        </p:nvSpPr>
        <p:spPr>
          <a:xfrm>
            <a:off x="6980621" y="5613220"/>
            <a:ext cx="3813759" cy="174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txBox="1">
            <a:spLocks/>
          </p:cNvSpPr>
          <p:nvPr/>
        </p:nvSpPr>
        <p:spPr>
          <a:xfrm>
            <a:off x="596670" y="1866528"/>
            <a:ext cx="4592444" cy="41518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Continue in the application and</a:t>
            </a:r>
            <a:r>
              <a:rPr lang="en-US" b="1" dirty="0"/>
              <a:t> come back to this page</a:t>
            </a:r>
            <a:r>
              <a:rPr lang="en-US" dirty="0"/>
              <a:t> after you have received your STEM OPT I-20 from the Office of International Affairs</a:t>
            </a:r>
            <a:endParaRPr lang="en-US" dirty="0">
              <a:cs typeface="Calibri"/>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666" y="405787"/>
            <a:ext cx="6007664" cy="4333295"/>
          </a:xfrm>
          <a:prstGeom prst="rect">
            <a:avLst/>
          </a:prstGeom>
        </p:spPr>
      </p:pic>
    </p:spTree>
    <p:extLst>
      <p:ext uri="{BB962C8B-B14F-4D97-AF65-F5344CB8AC3E}">
        <p14:creationId xmlns:p14="http://schemas.microsoft.com/office/powerpoint/2010/main" val="787120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474552"/>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College degree</a:t>
            </a:r>
          </a:p>
        </p:txBody>
      </p:sp>
      <p:sp>
        <p:nvSpPr>
          <p:cNvPr id="20" name="Content Placeholder 2"/>
          <p:cNvSpPr txBox="1">
            <a:spLocks/>
          </p:cNvSpPr>
          <p:nvPr/>
        </p:nvSpPr>
        <p:spPr>
          <a:xfrm>
            <a:off x="592954" y="2229815"/>
            <a:ext cx="4592444" cy="34821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 sure that your degree is in the </a:t>
            </a:r>
            <a:r>
              <a:rPr lang="en-US" dirty="0">
                <a:hlinkClick r:id="rId3"/>
              </a:rPr>
              <a:t>STEM Degree Program List</a:t>
            </a:r>
            <a:endParaRPr lang="en-US" dirty="0"/>
          </a:p>
          <a:p>
            <a:r>
              <a:rPr lang="en-US" dirty="0"/>
              <a:t>Then, upload a scanned copy of your STEM diploma</a:t>
            </a:r>
          </a:p>
          <a:p>
            <a:r>
              <a:rPr lang="en-US" dirty="0">
                <a:ea typeface="+mn-lt"/>
                <a:cs typeface="+mn-lt"/>
              </a:rPr>
              <a:t>If you need a scanned copy, you may come to our office.</a:t>
            </a:r>
            <a:endParaRPr lang="en-US" dirty="0"/>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100" y="1387247"/>
            <a:ext cx="6140796" cy="4083505"/>
          </a:xfrm>
          <a:prstGeom prst="rect">
            <a:avLst/>
          </a:prstGeom>
        </p:spPr>
      </p:pic>
    </p:spTree>
    <p:extLst>
      <p:ext uri="{BB962C8B-B14F-4D97-AF65-F5344CB8AC3E}">
        <p14:creationId xmlns:p14="http://schemas.microsoft.com/office/powerpoint/2010/main" val="221456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269485" y="474552"/>
            <a:ext cx="4592444" cy="1382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Institution accreditation</a:t>
            </a:r>
          </a:p>
        </p:txBody>
      </p:sp>
      <p:sp>
        <p:nvSpPr>
          <p:cNvPr id="20" name="Content Placeholder 2"/>
          <p:cNvSpPr txBox="1">
            <a:spLocks/>
          </p:cNvSpPr>
          <p:nvPr/>
        </p:nvSpPr>
        <p:spPr>
          <a:xfrm>
            <a:off x="249383" y="2229815"/>
            <a:ext cx="5403272" cy="388176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are applying for a STEM OPT based on the degree you most recently graduated from, you do not need to upload evidence of institution accreditation.</a:t>
            </a:r>
          </a:p>
          <a:p>
            <a:pPr marL="0" indent="0">
              <a:buNone/>
            </a:pPr>
            <a:endParaRPr lang="en-US" dirty="0"/>
          </a:p>
          <a:p>
            <a:pPr marL="0" indent="0">
              <a:buNone/>
            </a:pPr>
            <a:r>
              <a:rPr lang="en-US" dirty="0"/>
              <a:t>If it is based on a previous STEM degree you have earned, you will need to upload evidence.</a:t>
            </a:r>
          </a:p>
          <a:p>
            <a:pPr marL="0" indent="0">
              <a:buNone/>
            </a:pPr>
            <a:r>
              <a:rPr lang="en-US" dirty="0"/>
              <a:t> </a:t>
            </a:r>
            <a:r>
              <a:rPr lang="en-US" sz="2800" dirty="0">
                <a:ea typeface="+mn-lt"/>
                <a:cs typeface="+mn-lt"/>
              </a:rPr>
              <a:t>This information can be found in the following link: </a:t>
            </a:r>
            <a:r>
              <a:rPr lang="en-US" sz="2800" dirty="0">
                <a:ea typeface="+mn-lt"/>
                <a:cs typeface="+mn-lt"/>
                <a:hlinkClick r:id="rId3"/>
              </a:rPr>
              <a:t>certified-school-list-10-19-22.pdf (dhs.gov)</a:t>
            </a:r>
            <a:r>
              <a:rPr lang="en-US" sz="2800" dirty="0">
                <a:ea typeface="+mn-lt"/>
                <a:cs typeface="+mn-lt"/>
              </a:rPr>
              <a:t> </a:t>
            </a:r>
            <a:endParaRPr lang="en-US" dirty="0"/>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909" y="998806"/>
            <a:ext cx="6211178" cy="4245371"/>
          </a:xfrm>
          <a:prstGeom prst="rect">
            <a:avLst/>
          </a:prstGeom>
        </p:spPr>
      </p:pic>
    </p:spTree>
    <p:extLst>
      <p:ext uri="{BB962C8B-B14F-4D97-AF65-F5344CB8AC3E}">
        <p14:creationId xmlns:p14="http://schemas.microsoft.com/office/powerpoint/2010/main" val="327995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93931" y="0"/>
            <a:ext cx="8198069"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5938" y="0"/>
            <a:ext cx="3081033" cy="6858000"/>
          </a:xfrm>
        </p:spPr>
        <p:txBody>
          <a:bodyPr anchor="ctr">
            <a:noAutofit/>
          </a:bodyPr>
          <a:lstStyle/>
          <a:p>
            <a:pPr marL="0" indent="0">
              <a:buNone/>
            </a:pPr>
            <a:r>
              <a:rPr lang="en-US" sz="2000" b="1" dirty="0"/>
              <a:t>If you DO NOT have an account: </a:t>
            </a:r>
          </a:p>
          <a:p>
            <a:pPr marL="457200" indent="-457200">
              <a:buFont typeface="+mj-lt"/>
              <a:buAutoNum type="arabicPeriod"/>
            </a:pPr>
            <a:r>
              <a:rPr lang="en-US" sz="2000" dirty="0"/>
              <a:t>Create an account at </a:t>
            </a:r>
            <a:r>
              <a:rPr lang="en-US" sz="2000" dirty="0">
                <a:hlinkClick r:id="rId2"/>
              </a:rPr>
              <a:t>my.uscis.gov</a:t>
            </a:r>
            <a:r>
              <a:rPr lang="en-US" sz="2000" dirty="0"/>
              <a:t> until you reach this page.</a:t>
            </a:r>
          </a:p>
          <a:p>
            <a:pPr marL="457200" indent="-457200">
              <a:buFont typeface="+mj-lt"/>
              <a:buAutoNum type="arabicPeriod"/>
            </a:pPr>
            <a:r>
              <a:rPr lang="en-US" sz="2000" dirty="0"/>
              <a:t>Click on “File a form online”</a:t>
            </a:r>
          </a:p>
          <a:p>
            <a:pPr marL="457200" indent="-457200">
              <a:buFont typeface="+mj-lt"/>
              <a:buAutoNum type="arabicPeriod"/>
            </a:pPr>
            <a:endParaRPr lang="en-US" sz="2000" dirty="0"/>
          </a:p>
          <a:p>
            <a:pPr marL="0" indent="0">
              <a:buNone/>
            </a:pPr>
            <a:r>
              <a:rPr lang="en-US" sz="2000" b="1" dirty="0"/>
              <a:t>If you already have an account:</a:t>
            </a:r>
          </a:p>
          <a:p>
            <a:pPr marL="457200" indent="-457200">
              <a:buFont typeface="+mj-lt"/>
              <a:buAutoNum type="arabicPeriod"/>
            </a:pPr>
            <a:r>
              <a:rPr lang="en-US" sz="2000" dirty="0"/>
              <a:t>Login at </a:t>
            </a:r>
            <a:r>
              <a:rPr lang="en-US" sz="2000" dirty="0">
                <a:hlinkClick r:id="rId2"/>
              </a:rPr>
              <a:t>my.uscis.gov</a:t>
            </a:r>
            <a:r>
              <a:rPr lang="en-US" sz="2000" dirty="0"/>
              <a:t> </a:t>
            </a:r>
          </a:p>
          <a:p>
            <a:pPr marL="457200" indent="-457200">
              <a:buFont typeface="+mj-lt"/>
              <a:buAutoNum type="arabicPeriod"/>
            </a:pPr>
            <a:r>
              <a:rPr lang="en-US" sz="2000" dirty="0"/>
              <a:t>Click on “File a form online”</a:t>
            </a:r>
          </a:p>
        </p:txBody>
      </p:sp>
      <p:pic>
        <p:nvPicPr>
          <p:cNvPr id="1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318" y="1470527"/>
            <a:ext cx="6989294" cy="3916943"/>
          </a:xfrm>
          <a:prstGeom prst="rect">
            <a:avLst/>
          </a:prstGeom>
        </p:spPr>
      </p:pic>
      <p:sp>
        <p:nvSpPr>
          <p:cNvPr id="21" name="Rectangle 20"/>
          <p:cNvSpPr/>
          <p:nvPr/>
        </p:nvSpPr>
        <p:spPr>
          <a:xfrm>
            <a:off x="6634976" y="3600450"/>
            <a:ext cx="1428369" cy="1433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88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Additional information</a:t>
            </a:r>
          </a:p>
        </p:txBody>
      </p:sp>
      <p:sp>
        <p:nvSpPr>
          <p:cNvPr id="20" name="Content Placeholder 2"/>
          <p:cNvSpPr txBox="1">
            <a:spLocks/>
          </p:cNvSpPr>
          <p:nvPr/>
        </p:nvSpPr>
        <p:spPr>
          <a:xfrm>
            <a:off x="596670" y="2044835"/>
            <a:ext cx="5278162" cy="459858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Here you can add additional information for your application depending on your personal circumstances and anything that could affect your OPT.</a:t>
            </a:r>
          </a:p>
          <a:p>
            <a:r>
              <a:rPr lang="en-US" dirty="0">
                <a:ea typeface="+mn-lt"/>
                <a:cs typeface="+mn-lt"/>
              </a:rPr>
              <a:t>For example, if you entered the U.S. on a previous passport or if your F-1 visa is in the previous passport, we recommend adding your previous passport here.</a:t>
            </a:r>
            <a:endParaRPr lang="en-US" dirty="0">
              <a:cs typeface="Calibri" panose="020F0502020204030204"/>
            </a:endParaRPr>
          </a:p>
          <a:p>
            <a:r>
              <a:rPr lang="en-US" dirty="0"/>
              <a:t>We recommend talking to the OIA about the information you want to put here; however, most students do not need to put anything here.</a:t>
            </a:r>
          </a:p>
        </p:txBody>
      </p:sp>
      <p:grpSp>
        <p:nvGrpSpPr>
          <p:cNvPr id="3" name="Group 2"/>
          <p:cNvGrpSpPr/>
          <p:nvPr/>
        </p:nvGrpSpPr>
        <p:grpSpPr>
          <a:xfrm>
            <a:off x="0" y="6247356"/>
            <a:ext cx="12195716" cy="610644"/>
            <a:chOff x="0" y="6247356"/>
            <a:chExt cx="12195716" cy="610644"/>
          </a:xfrm>
        </p:grpSpPr>
        <p:sp>
          <p:nvSpPr>
            <p:cNvPr id="17" name="Rectangle 16"/>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1" name="Rectangle 20"/>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4" name="Rectangle 23"/>
            <p:cNvSpPr/>
            <p:nvPr/>
          </p:nvSpPr>
          <p:spPr>
            <a:xfrm>
              <a:off x="7333785" y="6247356"/>
              <a:ext cx="2467208" cy="606271"/>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7" name="TextBox 26"/>
            <p:cNvSpPr txBox="1"/>
            <p:nvPr/>
          </p:nvSpPr>
          <p:spPr>
            <a:xfrm>
              <a:off x="7337039" y="636582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28" name="TextBox 2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5309" r="9338"/>
          <a:stretch/>
        </p:blipFill>
        <p:spPr>
          <a:xfrm>
            <a:off x="6668430" y="1815090"/>
            <a:ext cx="4817326" cy="3224880"/>
          </a:xfrm>
          <a:prstGeom prst="rect">
            <a:avLst/>
          </a:prstGeom>
        </p:spPr>
      </p:pic>
    </p:spTree>
    <p:extLst>
      <p:ext uri="{BB962C8B-B14F-4D97-AF65-F5344CB8AC3E}">
        <p14:creationId xmlns:p14="http://schemas.microsoft.com/office/powerpoint/2010/main" val="1231367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Review your application</a:t>
            </a:r>
          </a:p>
        </p:txBody>
      </p:sp>
      <p:sp>
        <p:nvSpPr>
          <p:cNvPr id="20" name="Content Placeholder 2"/>
          <p:cNvSpPr txBox="1">
            <a:spLocks/>
          </p:cNvSpPr>
          <p:nvPr/>
        </p:nvSpPr>
        <p:spPr>
          <a:xfrm>
            <a:off x="596670" y="2044835"/>
            <a:ext cx="4532891"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Read over all the information provided on this page of the application.</a:t>
            </a:r>
          </a:p>
          <a:p>
            <a:r>
              <a:rPr lang="en-US" dirty="0"/>
              <a:t>If there are alerts or warnings, be sure to go back and fix those.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46" r="7142"/>
          <a:stretch/>
        </p:blipFill>
        <p:spPr>
          <a:xfrm>
            <a:off x="6079273" y="447385"/>
            <a:ext cx="5932449" cy="5352585"/>
          </a:xfrm>
          <a:prstGeom prst="rect">
            <a:avLst/>
          </a:prstGeom>
        </p:spPr>
      </p:pic>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Tree>
    <p:extLst>
      <p:ext uri="{BB962C8B-B14F-4D97-AF65-F5344CB8AC3E}">
        <p14:creationId xmlns:p14="http://schemas.microsoft.com/office/powerpoint/2010/main" val="143114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application summary</a:t>
            </a:r>
          </a:p>
        </p:txBody>
      </p:sp>
      <p:sp>
        <p:nvSpPr>
          <p:cNvPr id="20" name="Content Placeholder 2"/>
          <p:cNvSpPr txBox="1">
            <a:spLocks/>
          </p:cNvSpPr>
          <p:nvPr/>
        </p:nvSpPr>
        <p:spPr>
          <a:xfrm>
            <a:off x="596670" y="2044835"/>
            <a:ext cx="4996608" cy="4204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review your responses to your I-765</a:t>
            </a:r>
          </a:p>
          <a:p>
            <a:r>
              <a:rPr lang="en-US" dirty="0"/>
              <a:t>Once you have done so, click on “View draft snapshot”</a:t>
            </a:r>
          </a:p>
          <a:p>
            <a:r>
              <a:rPr lang="en-US" dirty="0"/>
              <a:t>This will download a version of the I-765 that you should submit to the Office of International Affairs when submitting your application.</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2" name="Group 1"/>
          <p:cNvGrpSpPr/>
          <p:nvPr/>
        </p:nvGrpSpPr>
        <p:grpSpPr>
          <a:xfrm>
            <a:off x="5974670" y="1559617"/>
            <a:ext cx="6227550" cy="3246592"/>
            <a:chOff x="5655493" y="1626490"/>
            <a:chExt cx="6092781" cy="2934359"/>
          </a:xfrm>
        </p:grpSpPr>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5983" r="5555" b="14865"/>
            <a:stretch/>
          </p:blipFill>
          <p:spPr>
            <a:xfrm>
              <a:off x="5655493" y="1626490"/>
              <a:ext cx="6092781" cy="2934359"/>
            </a:xfrm>
            <a:prstGeom prst="rect">
              <a:avLst/>
            </a:prstGeom>
          </p:spPr>
        </p:pic>
        <p:sp>
          <p:nvSpPr>
            <p:cNvPr id="17" name="Rectangle 16">
              <a:extLst>
                <a:ext uri="{FF2B5EF4-FFF2-40B4-BE49-F238E27FC236}">
                  <a16:creationId xmlns:a16="http://schemas.microsoft.com/office/drawing/2014/main" id="{58719FA6-0B0B-4136-957F-BBDC84CCB0AD}"/>
                </a:ext>
              </a:extLst>
            </p:cNvPr>
            <p:cNvSpPr/>
            <p:nvPr/>
          </p:nvSpPr>
          <p:spPr>
            <a:xfrm>
              <a:off x="7343210" y="3559126"/>
              <a:ext cx="1205258" cy="218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7588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852951" y="2065009"/>
            <a:ext cx="10286921" cy="313168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STOP! Do not continue the online application until you have received your STEM OPT I-20</a:t>
            </a:r>
          </a:p>
          <a:p>
            <a:endParaRPr lang="en-US" b="1" u="sng" dirty="0"/>
          </a:p>
          <a:p>
            <a:r>
              <a:rPr lang="en-US" b="1" u="sng" dirty="0"/>
              <a:t>At this time, download a DRAFT of the I-765, and submit it with the NSU OPT Application Packet to intl@nova.edu. This packet is located on our website.</a:t>
            </a:r>
          </a:p>
          <a:p>
            <a:endParaRPr lang="en-US" b="1" u="sng" dirty="0"/>
          </a:p>
          <a:p>
            <a:r>
              <a:rPr lang="en-US" b="1" u="sng" dirty="0"/>
              <a:t>Please ensure you packet also includes the I-983. These instructions are also located on our website.</a:t>
            </a:r>
          </a:p>
          <a:p>
            <a:endParaRPr lang="en-US" b="1" u="sng" dirty="0"/>
          </a:p>
        </p:txBody>
      </p:sp>
      <p:sp>
        <p:nvSpPr>
          <p:cNvPr id="20" name="Content Placeholder 2"/>
          <p:cNvSpPr txBox="1">
            <a:spLocks/>
          </p:cNvSpPr>
          <p:nvPr/>
        </p:nvSpPr>
        <p:spPr>
          <a:xfrm>
            <a:off x="596669" y="2441660"/>
            <a:ext cx="10264619"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Rectangle 5"/>
          <p:cNvSpPr/>
          <p:nvPr/>
        </p:nvSpPr>
        <p:spPr>
          <a:xfrm>
            <a:off x="0" y="5330283"/>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33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9" y="248029"/>
            <a:ext cx="8926472"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Submit the STEM OPT I-20 NSU Packet</a:t>
            </a:r>
          </a:p>
        </p:txBody>
      </p:sp>
      <p:sp>
        <p:nvSpPr>
          <p:cNvPr id="20" name="Content Placeholder 2"/>
          <p:cNvSpPr txBox="1">
            <a:spLocks/>
          </p:cNvSpPr>
          <p:nvPr/>
        </p:nvSpPr>
        <p:spPr>
          <a:xfrm>
            <a:off x="963690" y="2441660"/>
            <a:ext cx="10264619"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Email us at </a:t>
            </a:r>
            <a:r>
              <a:rPr lang="en-US" dirty="0">
                <a:hlinkClick r:id="rId3"/>
              </a:rPr>
              <a:t>intl@nova.edu</a:t>
            </a:r>
            <a:r>
              <a:rPr lang="en-US" dirty="0"/>
              <a:t> and include: </a:t>
            </a:r>
          </a:p>
          <a:p>
            <a:pPr marL="0" indent="0">
              <a:buNone/>
            </a:pPr>
            <a:endParaRPr lang="en-US" dirty="0"/>
          </a:p>
          <a:p>
            <a:pPr lvl="1"/>
            <a:r>
              <a:rPr lang="en-US" sz="2800" dirty="0"/>
              <a:t>The I-765 draft for us to review</a:t>
            </a:r>
          </a:p>
          <a:p>
            <a:pPr lvl="1"/>
            <a:r>
              <a:rPr lang="en-US" sz="2800" dirty="0"/>
              <a:t>NSU STEM OPT Packet</a:t>
            </a:r>
          </a:p>
          <a:p>
            <a:pPr lvl="1"/>
            <a:r>
              <a:rPr lang="en-US" sz="2800" dirty="0"/>
              <a:t>Completed I-983 Training Plan</a:t>
            </a:r>
          </a:p>
        </p:txBody>
      </p:sp>
    </p:spTree>
    <p:extLst>
      <p:ext uri="{BB962C8B-B14F-4D97-AF65-F5344CB8AC3E}">
        <p14:creationId xmlns:p14="http://schemas.microsoft.com/office/powerpoint/2010/main" val="465124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8" y="248029"/>
            <a:ext cx="9662453"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After you receive your STEM OPT I-20…</a:t>
            </a:r>
          </a:p>
        </p:txBody>
      </p:sp>
      <p:sp>
        <p:nvSpPr>
          <p:cNvPr id="20" name="Content Placeholder 2"/>
          <p:cNvSpPr txBox="1">
            <a:spLocks/>
          </p:cNvSpPr>
          <p:nvPr/>
        </p:nvSpPr>
        <p:spPr>
          <a:xfrm>
            <a:off x="963690" y="2441660"/>
            <a:ext cx="10264619"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Submit your I-765 application.  </a:t>
            </a:r>
            <a:r>
              <a:rPr lang="en-US" b="1" dirty="0"/>
              <a:t>USCIS should receive your application within 30 days of your STEM OPT I-20 being issued</a:t>
            </a:r>
            <a:r>
              <a:rPr lang="en-US" dirty="0"/>
              <a:t> by your international student advisor. </a:t>
            </a:r>
          </a:p>
          <a:p>
            <a:pPr marL="0" indent="0">
              <a:buNone/>
            </a:pPr>
            <a:endParaRPr lang="en-US" dirty="0"/>
          </a:p>
          <a:p>
            <a:pPr marL="0" indent="0">
              <a:buNone/>
            </a:pPr>
            <a:r>
              <a:rPr lang="en-US" dirty="0"/>
              <a:t>Don’t forget to return to the following page in your I-765 application BEFORE submitting…(next slide)</a:t>
            </a:r>
          </a:p>
          <a:p>
            <a:pPr marL="0" indent="0">
              <a:buNone/>
            </a:pPr>
            <a:endParaRPr lang="en-US" dirty="0"/>
          </a:p>
        </p:txBody>
      </p:sp>
    </p:spTree>
    <p:extLst>
      <p:ext uri="{BB962C8B-B14F-4D97-AF65-F5344CB8AC3E}">
        <p14:creationId xmlns:p14="http://schemas.microsoft.com/office/powerpoint/2010/main" val="111232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E59CBEC-1C49-4CC9-BD8D-9E87884CA36B}"/>
              </a:ext>
            </a:extLst>
          </p:cNvPr>
          <p:cNvPicPr>
            <a:picLocks noChangeAspect="1"/>
          </p:cNvPicPr>
          <p:nvPr/>
        </p:nvPicPr>
        <p:blipFill>
          <a:blip r:embed="rId3"/>
          <a:stretch>
            <a:fillRect/>
          </a:stretch>
        </p:blipFill>
        <p:spPr>
          <a:xfrm>
            <a:off x="5602942" y="488248"/>
            <a:ext cx="6006352" cy="4258893"/>
          </a:xfrm>
          <a:prstGeom prst="rect">
            <a:avLst/>
          </a:prstGeom>
        </p:spPr>
      </p:pic>
      <p:sp>
        <p:nvSpPr>
          <p:cNvPr id="31" name="Content Placeholder 2"/>
          <p:cNvSpPr txBox="1">
            <a:spLocks/>
          </p:cNvSpPr>
          <p:nvPr/>
        </p:nvSpPr>
        <p:spPr>
          <a:xfrm>
            <a:off x="380009" y="1866528"/>
            <a:ext cx="5023263" cy="41518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Return to this page!</a:t>
            </a:r>
          </a:p>
          <a:p>
            <a:r>
              <a:rPr lang="en-US" dirty="0"/>
              <a:t>Make sure the I-20 you upload has a REQUESTED STEM OPT on page 2 under the Employment Authorizations section (see image to the right).</a:t>
            </a:r>
          </a:p>
          <a:p>
            <a:r>
              <a:rPr lang="en-US" dirty="0">
                <a:cs typeface="Calibri"/>
              </a:rPr>
              <a:t>Be sure to sign your I-20 before uploading</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675" y="5144868"/>
            <a:ext cx="3950407" cy="825196"/>
          </a:xfrm>
          <a:prstGeom prst="rect">
            <a:avLst/>
          </a:prstGeom>
        </p:spPr>
      </p:pic>
      <p:sp>
        <p:nvSpPr>
          <p:cNvPr id="33" name="Rectangle 32">
            <a:extLst>
              <a:ext uri="{FF2B5EF4-FFF2-40B4-BE49-F238E27FC236}">
                <a16:creationId xmlns:a16="http://schemas.microsoft.com/office/drawing/2014/main" id="{127067C0-E9EE-4A7F-8396-0C02DB9B7815}"/>
              </a:ext>
            </a:extLst>
          </p:cNvPr>
          <p:cNvSpPr/>
          <p:nvPr/>
        </p:nvSpPr>
        <p:spPr>
          <a:xfrm>
            <a:off x="6980621" y="5613220"/>
            <a:ext cx="3813759" cy="174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603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statement</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this statement and check the box if you agree with it.</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011" r="4972"/>
          <a:stretch/>
        </p:blipFill>
        <p:spPr>
          <a:xfrm>
            <a:off x="6601522" y="1371856"/>
            <a:ext cx="4884234" cy="4073222"/>
          </a:xfrm>
          <a:prstGeom prst="rect">
            <a:avLst/>
          </a:prstGeom>
        </p:spPr>
      </p:pic>
    </p:spTree>
    <p:extLst>
      <p:ext uri="{BB962C8B-B14F-4D97-AF65-F5344CB8AC3E}">
        <p14:creationId xmlns:p14="http://schemas.microsoft.com/office/powerpoint/2010/main" val="1333641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through all this information before signing your application.</a:t>
            </a:r>
          </a:p>
          <a:p>
            <a:pPr marL="0" indent="0">
              <a:buNone/>
            </a:pPr>
            <a:endParaRPr lang="en-US" dirty="0"/>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4" name="Group 3"/>
          <p:cNvGrpSpPr/>
          <p:nvPr/>
        </p:nvGrpSpPr>
        <p:grpSpPr>
          <a:xfrm>
            <a:off x="7099300" y="342391"/>
            <a:ext cx="4127500" cy="5705371"/>
            <a:chOff x="6477000" y="-595096"/>
            <a:chExt cx="5173540" cy="71683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0" r="280" b="19995"/>
            <a:stretch/>
          </p:blipFill>
          <p:spPr>
            <a:xfrm>
              <a:off x="6477000" y="-595096"/>
              <a:ext cx="5172075" cy="384238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85" r="6715" b="2983"/>
            <a:stretch/>
          </p:blipFill>
          <p:spPr>
            <a:xfrm>
              <a:off x="6489404" y="3206617"/>
              <a:ext cx="5161136" cy="3366626"/>
            </a:xfrm>
            <a:prstGeom prst="rect">
              <a:avLst/>
            </a:prstGeom>
          </p:spPr>
        </p:pic>
      </p:grpSp>
    </p:spTree>
    <p:extLst>
      <p:ext uri="{BB962C8B-B14F-4D97-AF65-F5344CB8AC3E}">
        <p14:creationId xmlns:p14="http://schemas.microsoft.com/office/powerpoint/2010/main" val="1951800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0" y="6478187"/>
              <a:ext cx="238170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 and Submit</a:t>
              </a:r>
            </a:p>
          </p:txBody>
        </p:sp>
      </p:grpSp>
      <p:pic>
        <p:nvPicPr>
          <p:cNvPr id="6" name="Picture 6" descr="Graphical user interface, text, application&#10;&#10;Description automatically generated">
            <a:extLst>
              <a:ext uri="{FF2B5EF4-FFF2-40B4-BE49-F238E27FC236}">
                <a16:creationId xmlns:a16="http://schemas.microsoft.com/office/drawing/2014/main" id="{96900C82-B7E3-42CE-9956-6CBBF9661ECC}"/>
              </a:ext>
            </a:extLst>
          </p:cNvPr>
          <p:cNvPicPr>
            <a:picLocks noChangeAspect="1"/>
          </p:cNvPicPr>
          <p:nvPr/>
        </p:nvPicPr>
        <p:blipFill>
          <a:blip r:embed="rId3"/>
          <a:stretch>
            <a:fillRect/>
          </a:stretch>
        </p:blipFill>
        <p:spPr>
          <a:xfrm>
            <a:off x="7019365" y="1840421"/>
            <a:ext cx="4061011" cy="3168194"/>
          </a:xfrm>
          <a:prstGeom prst="rect">
            <a:avLst/>
          </a:prstGeom>
        </p:spPr>
      </p:pic>
      <p:sp>
        <p:nvSpPr>
          <p:cNvPr id="7" name="Content Placeholder 2">
            <a:extLst>
              <a:ext uri="{FF2B5EF4-FFF2-40B4-BE49-F238E27FC236}">
                <a16:creationId xmlns:a16="http://schemas.microsoft.com/office/drawing/2014/main" id="{CF0539D2-B7C2-4205-ABA2-73D8B7AEC83B}"/>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Once you have agreed to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statement, be sure to type your full legal name as listed in your passport.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5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08885" y="0"/>
            <a:ext cx="7283115"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4263" y="0"/>
            <a:ext cx="4118811" cy="6858000"/>
          </a:xfrm>
        </p:spPr>
        <p:txBody>
          <a:bodyPr anchor="ctr"/>
          <a:lstStyle/>
          <a:p>
            <a:r>
              <a:rPr lang="en-US" dirty="0"/>
              <a:t>Select “</a:t>
            </a:r>
            <a:r>
              <a:rPr lang="en-US" b="1" dirty="0"/>
              <a:t>Application for Employment Authorization (I-765)”</a:t>
            </a:r>
          </a:p>
          <a:p>
            <a:r>
              <a:rPr lang="en-US" dirty="0"/>
              <a:t>Select “</a:t>
            </a:r>
            <a:r>
              <a:rPr lang="en-US" b="1" dirty="0"/>
              <a:t>Start form</a:t>
            </a:r>
            <a:r>
              <a:rPr lang="en-US" dirty="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365" y="1199327"/>
            <a:ext cx="6268325" cy="4753638"/>
          </a:xfrm>
          <a:prstGeom prst="rect">
            <a:avLst/>
          </a:prstGeom>
        </p:spPr>
      </p:pic>
      <p:sp>
        <p:nvSpPr>
          <p:cNvPr id="6" name="Rectangle 5"/>
          <p:cNvSpPr/>
          <p:nvPr/>
        </p:nvSpPr>
        <p:spPr>
          <a:xfrm>
            <a:off x="5424365" y="1183465"/>
            <a:ext cx="6268325" cy="2337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24162" y="4824663"/>
            <a:ext cx="1018426" cy="485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Pay and submit</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Please read through all this information to understand the payment process.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When you are ready to pay, click on the button at the bottom of the page.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0" y="6478187"/>
              <a:ext cx="238170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 and Submit</a:t>
              </a:r>
            </a:p>
          </p:txBody>
        </p:sp>
      </p:grpSp>
      <p:grpSp>
        <p:nvGrpSpPr>
          <p:cNvPr id="4" name="Group 3">
            <a:extLst>
              <a:ext uri="{FF2B5EF4-FFF2-40B4-BE49-F238E27FC236}">
                <a16:creationId xmlns:a16="http://schemas.microsoft.com/office/drawing/2014/main" id="{DEBBB027-2A5C-472E-BB8C-0330569133B1}"/>
              </a:ext>
            </a:extLst>
          </p:cNvPr>
          <p:cNvGrpSpPr/>
          <p:nvPr/>
        </p:nvGrpSpPr>
        <p:grpSpPr>
          <a:xfrm>
            <a:off x="7512423" y="380175"/>
            <a:ext cx="3137660" cy="5625309"/>
            <a:chOff x="7351059" y="254669"/>
            <a:chExt cx="3388671" cy="6073544"/>
          </a:xfrm>
        </p:grpSpPr>
        <p:pic>
          <p:nvPicPr>
            <p:cNvPr id="2" name="Picture 2" descr="Graphical user interface, application&#10;&#10;Description automatically generated">
              <a:extLst>
                <a:ext uri="{FF2B5EF4-FFF2-40B4-BE49-F238E27FC236}">
                  <a16:creationId xmlns:a16="http://schemas.microsoft.com/office/drawing/2014/main" id="{7B0B6F70-20D6-442F-BCFA-A9473F943969}"/>
                </a:ext>
              </a:extLst>
            </p:cNvPr>
            <p:cNvPicPr>
              <a:picLocks noChangeAspect="1"/>
            </p:cNvPicPr>
            <p:nvPr/>
          </p:nvPicPr>
          <p:blipFill rotWithShape="1">
            <a:blip r:embed="rId3"/>
            <a:srcRect l="33080" t="3871" r="3232" b="47097"/>
            <a:stretch/>
          </p:blipFill>
          <p:spPr>
            <a:xfrm>
              <a:off x="7351059" y="254669"/>
              <a:ext cx="3388671" cy="2304752"/>
            </a:xfrm>
            <a:prstGeom prst="rect">
              <a:avLst/>
            </a:prstGeom>
          </p:spPr>
        </p:pic>
        <p:pic>
          <p:nvPicPr>
            <p:cNvPr id="3" name="Picture 3" descr="Graphical user interface, application, Word&#10;&#10;Description automatically generated">
              <a:extLst>
                <a:ext uri="{FF2B5EF4-FFF2-40B4-BE49-F238E27FC236}">
                  <a16:creationId xmlns:a16="http://schemas.microsoft.com/office/drawing/2014/main" id="{5EC8EEBD-09BA-43CD-8BF5-56831C7EC3EB}"/>
                </a:ext>
              </a:extLst>
            </p:cNvPr>
            <p:cNvPicPr>
              <a:picLocks noChangeAspect="1"/>
            </p:cNvPicPr>
            <p:nvPr/>
          </p:nvPicPr>
          <p:blipFill rotWithShape="1">
            <a:blip r:embed="rId4"/>
            <a:srcRect l="32680" r="6100" b="440"/>
            <a:stretch/>
          </p:blipFill>
          <p:spPr>
            <a:xfrm>
              <a:off x="7351061" y="2237577"/>
              <a:ext cx="3388660" cy="4090636"/>
            </a:xfrm>
            <a:prstGeom prst="rect">
              <a:avLst/>
            </a:prstGeom>
          </p:spPr>
        </p:pic>
      </p:grpSp>
      <p:sp>
        <p:nvSpPr>
          <p:cNvPr id="6" name="Rectangle 5">
            <a:extLst>
              <a:ext uri="{FF2B5EF4-FFF2-40B4-BE49-F238E27FC236}">
                <a16:creationId xmlns:a16="http://schemas.microsoft.com/office/drawing/2014/main" id="{B629DF0E-49BB-49A5-8FE1-837B788E9666}"/>
              </a:ext>
            </a:extLst>
          </p:cNvPr>
          <p:cNvSpPr/>
          <p:nvPr/>
        </p:nvSpPr>
        <p:spPr>
          <a:xfrm>
            <a:off x="8099236" y="5260040"/>
            <a:ext cx="1946462" cy="264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430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Pay and submit</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After you click on "Pay and submit," you will be brought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to a page that looks like this: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Choose the method you would like to use to pay for your I-765 application and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follow the instructions.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The billing address should be your personal address.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0" y="6478187"/>
              <a:ext cx="238170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 and Submit</a:t>
              </a:r>
            </a:p>
          </p:txBody>
        </p:sp>
      </p:grpSp>
      <p:pic>
        <p:nvPicPr>
          <p:cNvPr id="4" name="Picture 5" descr="Graphical user interface, text, application&#10;&#10;Description automatically generated">
            <a:extLst>
              <a:ext uri="{FF2B5EF4-FFF2-40B4-BE49-F238E27FC236}">
                <a16:creationId xmlns:a16="http://schemas.microsoft.com/office/drawing/2014/main" id="{8F10ADF4-8780-4E22-BF0D-1FF9B2759004}"/>
              </a:ext>
            </a:extLst>
          </p:cNvPr>
          <p:cNvPicPr>
            <a:picLocks noChangeAspect="1"/>
          </p:cNvPicPr>
          <p:nvPr/>
        </p:nvPicPr>
        <p:blipFill>
          <a:blip r:embed="rId3"/>
          <a:stretch>
            <a:fillRect/>
          </a:stretch>
        </p:blipFill>
        <p:spPr>
          <a:xfrm>
            <a:off x="8376607" y="1066800"/>
            <a:ext cx="2736056" cy="4114800"/>
          </a:xfrm>
          <a:prstGeom prst="rect">
            <a:avLst/>
          </a:prstGeom>
        </p:spPr>
      </p:pic>
    </p:spTree>
    <p:extLst>
      <p:ext uri="{BB962C8B-B14F-4D97-AF65-F5344CB8AC3E}">
        <p14:creationId xmlns:p14="http://schemas.microsoft.com/office/powerpoint/2010/main" val="70485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957A00-D0D8-4C3D-B87E-D21A3D3F2275}"/>
              </a:ext>
            </a:extLst>
          </p:cNvPr>
          <p:cNvSpPr/>
          <p:nvPr/>
        </p:nvSpPr>
        <p:spPr>
          <a:xfrm>
            <a:off x="5898776" y="0"/>
            <a:ext cx="6293224" cy="6855376"/>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Congratulations!</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Once you have paid, you will should be brought back to this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page and have successfully submitted your I-765!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Graphical user interface, text, application&#10;&#10;Description automatically generated">
            <a:extLst>
              <a:ext uri="{FF2B5EF4-FFF2-40B4-BE49-F238E27FC236}">
                <a16:creationId xmlns:a16="http://schemas.microsoft.com/office/drawing/2014/main" id="{5F8E0B65-29D2-4A20-A823-86FC20270503}"/>
              </a:ext>
            </a:extLst>
          </p:cNvPr>
          <p:cNvPicPr>
            <a:picLocks noChangeAspect="1"/>
          </p:cNvPicPr>
          <p:nvPr/>
        </p:nvPicPr>
        <p:blipFill>
          <a:blip r:embed="rId3"/>
          <a:stretch>
            <a:fillRect/>
          </a:stretch>
        </p:blipFill>
        <p:spPr>
          <a:xfrm>
            <a:off x="6535271" y="2506398"/>
            <a:ext cx="5082988" cy="1854168"/>
          </a:xfrm>
          <a:prstGeom prst="rect">
            <a:avLst/>
          </a:prstGeom>
        </p:spPr>
      </p:pic>
    </p:spTree>
    <p:extLst>
      <p:ext uri="{BB962C8B-B14F-4D97-AF65-F5344CB8AC3E}">
        <p14:creationId xmlns:p14="http://schemas.microsoft.com/office/powerpoint/2010/main" val="197929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Your case</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descr="Graphical user interface, text, application, email&#10;&#10;Description automatically generated">
            <a:extLst>
              <a:ext uri="{FF2B5EF4-FFF2-40B4-BE49-F238E27FC236}">
                <a16:creationId xmlns:a16="http://schemas.microsoft.com/office/drawing/2014/main" id="{DADD7582-3043-4CB1-86FB-77010C5553FE}"/>
              </a:ext>
            </a:extLst>
          </p:cNvPr>
          <p:cNvPicPr>
            <a:picLocks noChangeAspect="1"/>
          </p:cNvPicPr>
          <p:nvPr/>
        </p:nvPicPr>
        <p:blipFill>
          <a:blip r:embed="rId3"/>
          <a:stretch>
            <a:fillRect/>
          </a:stretch>
        </p:blipFill>
        <p:spPr>
          <a:xfrm>
            <a:off x="6427695" y="2064124"/>
            <a:ext cx="5244352" cy="2720788"/>
          </a:xfrm>
          <a:prstGeom prst="rect">
            <a:avLst/>
          </a:prstGeom>
        </p:spPr>
      </p:pic>
      <p:sp>
        <p:nvSpPr>
          <p:cNvPr id="4" name="Content Placeholder 2">
            <a:extLst>
              <a:ext uri="{FF2B5EF4-FFF2-40B4-BE49-F238E27FC236}">
                <a16:creationId xmlns:a16="http://schemas.microsoft.com/office/drawing/2014/main" id="{2C96F4B9-A634-47C5-A764-83EC1833E8B9}"/>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You can view the status of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your case on the homepage of your USCIS account.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7" name="Rectangle 6">
            <a:extLst>
              <a:ext uri="{FF2B5EF4-FFF2-40B4-BE49-F238E27FC236}">
                <a16:creationId xmlns:a16="http://schemas.microsoft.com/office/drawing/2014/main" id="{7C32D4B3-B637-4DC3-87E0-6DFA2EAFF372}"/>
              </a:ext>
            </a:extLst>
          </p:cNvPr>
          <p:cNvSpPr/>
          <p:nvPr/>
        </p:nvSpPr>
        <p:spPr>
          <a:xfrm>
            <a:off x="8032596" y="2707340"/>
            <a:ext cx="439052"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EE91F8C-2778-4915-A08F-6ABBE21CB698}"/>
              </a:ext>
            </a:extLst>
          </p:cNvPr>
          <p:cNvSpPr/>
          <p:nvPr/>
        </p:nvSpPr>
        <p:spPr>
          <a:xfrm>
            <a:off x="6885676" y="3751447"/>
            <a:ext cx="501804"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747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Upload Evidence</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If USCIS requests additional evidence, you may upload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those documents here.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If needed, please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read and follow the instructions provided on their website.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2CFE849-A8E0-4567-B32D-FB7DAF1FD755}"/>
              </a:ext>
            </a:extLst>
          </p:cNvPr>
          <p:cNvGrpSpPr/>
          <p:nvPr/>
        </p:nvGrpSpPr>
        <p:grpSpPr>
          <a:xfrm>
            <a:off x="7165602" y="361955"/>
            <a:ext cx="3730998" cy="2463605"/>
            <a:chOff x="6660777" y="1981205"/>
            <a:chExt cx="4769223" cy="3254180"/>
          </a:xfrm>
        </p:grpSpPr>
        <p:pic>
          <p:nvPicPr>
            <p:cNvPr id="2" name="Picture 3" descr="Graphical user interface, text, application&#10;&#10;Description automatically generated">
              <a:extLst>
                <a:ext uri="{FF2B5EF4-FFF2-40B4-BE49-F238E27FC236}">
                  <a16:creationId xmlns:a16="http://schemas.microsoft.com/office/drawing/2014/main" id="{D778BF36-0B02-48EC-BC03-BC9D2BFC0017}"/>
                </a:ext>
              </a:extLst>
            </p:cNvPr>
            <p:cNvPicPr>
              <a:picLocks noChangeAspect="1"/>
            </p:cNvPicPr>
            <p:nvPr/>
          </p:nvPicPr>
          <p:blipFill>
            <a:blip r:embed="rId3"/>
            <a:stretch>
              <a:fillRect/>
            </a:stretch>
          </p:blipFill>
          <p:spPr>
            <a:xfrm>
              <a:off x="6660777" y="1981205"/>
              <a:ext cx="4769223" cy="3254180"/>
            </a:xfrm>
            <a:prstGeom prst="rect">
              <a:avLst/>
            </a:prstGeom>
          </p:spPr>
        </p:pic>
        <p:sp>
          <p:nvSpPr>
            <p:cNvPr id="3" name="Rectangle 2">
              <a:extLst>
                <a:ext uri="{FF2B5EF4-FFF2-40B4-BE49-F238E27FC236}">
                  <a16:creationId xmlns:a16="http://schemas.microsoft.com/office/drawing/2014/main" id="{A7AD980F-CC2E-4843-9A4F-A7A8476C8882}"/>
                </a:ext>
              </a:extLst>
            </p:cNvPr>
            <p:cNvSpPr/>
            <p:nvPr/>
          </p:nvSpPr>
          <p:spPr>
            <a:xfrm>
              <a:off x="7266676" y="4084822"/>
              <a:ext cx="720879" cy="11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Graphical user interface, text, application&#10;&#10;Description automatically generated">
            <a:extLst>
              <a:ext uri="{FF2B5EF4-FFF2-40B4-BE49-F238E27FC236}">
                <a16:creationId xmlns:a16="http://schemas.microsoft.com/office/drawing/2014/main" id="{6946694E-1CF1-4A02-A6D6-87F97EBEF18F}"/>
              </a:ext>
            </a:extLst>
          </p:cNvPr>
          <p:cNvPicPr>
            <a:picLocks noChangeAspect="1"/>
          </p:cNvPicPr>
          <p:nvPr/>
        </p:nvPicPr>
        <p:blipFill>
          <a:blip r:embed="rId4"/>
          <a:stretch>
            <a:fillRect/>
          </a:stretch>
        </p:blipFill>
        <p:spPr>
          <a:xfrm>
            <a:off x="7164482" y="3118364"/>
            <a:ext cx="3731558" cy="3357749"/>
          </a:xfrm>
          <a:prstGeom prst="rect">
            <a:avLst/>
          </a:prstGeom>
        </p:spPr>
      </p:pic>
    </p:spTree>
    <p:extLst>
      <p:ext uri="{BB962C8B-B14F-4D97-AF65-F5344CB8AC3E}">
        <p14:creationId xmlns:p14="http://schemas.microsoft.com/office/powerpoint/2010/main" val="337591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10515600" cy="1325563"/>
          </a:xfrm>
        </p:spPr>
        <p:txBody>
          <a:bodyPr/>
          <a:lstStyle/>
          <a:p>
            <a:r>
              <a:rPr lang="en-US" b="1" dirty="0"/>
              <a:t>IMPORTANT!</a:t>
            </a:r>
          </a:p>
        </p:txBody>
      </p:sp>
      <p:sp>
        <p:nvSpPr>
          <p:cNvPr id="3" name="Content Placeholder 2"/>
          <p:cNvSpPr>
            <a:spLocks noGrp="1"/>
          </p:cNvSpPr>
          <p:nvPr>
            <p:ph idx="1"/>
          </p:nvPr>
        </p:nvSpPr>
        <p:spPr>
          <a:xfrm>
            <a:off x="604024" y="1825625"/>
            <a:ext cx="5083098" cy="4586326"/>
          </a:xfrm>
        </p:spPr>
        <p:txBody>
          <a:bodyPr/>
          <a:lstStyle/>
          <a:p>
            <a:pPr marL="0" indent="0">
              <a:buNone/>
            </a:pPr>
            <a:r>
              <a:rPr lang="en-US" dirty="0"/>
              <a:t>Please read through ALL the information listed on the page that comes up. </a:t>
            </a:r>
          </a:p>
          <a:p>
            <a:pPr marL="0" indent="0">
              <a:buNone/>
            </a:pPr>
            <a:endParaRPr lang="en-US" dirty="0"/>
          </a:p>
          <a:p>
            <a:pPr marL="0" indent="0">
              <a:buNone/>
            </a:pPr>
            <a:r>
              <a:rPr lang="en-US" dirty="0"/>
              <a:t>AFTER you have read through all this information, click the “</a:t>
            </a:r>
            <a:r>
              <a:rPr lang="en-US" b="1" dirty="0"/>
              <a:t>Next</a:t>
            </a:r>
            <a:r>
              <a:rPr lang="en-US" dirty="0"/>
              <a:t>” button at the bottom of the 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914024"/>
            <a:ext cx="5593996" cy="5029951"/>
          </a:xfrm>
          <a:prstGeom prst="rect">
            <a:avLst/>
          </a:prstGeom>
        </p:spPr>
      </p:pic>
    </p:spTree>
    <p:extLst>
      <p:ext uri="{BB962C8B-B14F-4D97-AF65-F5344CB8AC3E}">
        <p14:creationId xmlns:p14="http://schemas.microsoft.com/office/powerpoint/2010/main" val="10479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0"/>
            <a:ext cx="5083098" cy="6858000"/>
          </a:xfrm>
        </p:spPr>
        <p:txBody>
          <a:bodyPr anchor="ctr"/>
          <a:lstStyle/>
          <a:p>
            <a:pPr marL="0" indent="0">
              <a:buNone/>
            </a:pPr>
            <a:r>
              <a:rPr lang="en-US" dirty="0"/>
              <a:t>Please continue to read the information on this page as well. This will provide you with information related to filing an online form.</a:t>
            </a:r>
          </a:p>
          <a:p>
            <a:pPr marL="0" indent="0">
              <a:buNone/>
            </a:pPr>
            <a:endParaRPr lang="en-US" dirty="0"/>
          </a:p>
          <a:p>
            <a:pPr marL="0" indent="0">
              <a:buNone/>
            </a:pPr>
            <a:r>
              <a:rPr lang="en-US" dirty="0"/>
              <a:t>Once you have read through this information, please click the “</a:t>
            </a:r>
            <a:r>
              <a:rPr lang="en-US" b="1" dirty="0"/>
              <a:t>Start</a:t>
            </a:r>
            <a:r>
              <a:rPr lang="en-US" dirty="0"/>
              <a:t>” button at the bottom of the page.</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698848"/>
            <a:ext cx="5593995" cy="5460303"/>
          </a:xfrm>
          <a:prstGeom prst="rect">
            <a:avLst/>
          </a:prstGeom>
        </p:spPr>
      </p:pic>
    </p:spTree>
    <p:extLst>
      <p:ext uri="{BB962C8B-B14F-4D97-AF65-F5344CB8AC3E}">
        <p14:creationId xmlns:p14="http://schemas.microsoft.com/office/powerpoint/2010/main" val="48090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4592444" cy="1945602"/>
          </a:xfrm>
        </p:spPr>
        <p:txBody>
          <a:bodyPr/>
          <a:lstStyle/>
          <a:p>
            <a:r>
              <a:rPr lang="en-US" b="1" dirty="0"/>
              <a:t>Basis of eligibility</a:t>
            </a:r>
          </a:p>
        </p:txBody>
      </p:sp>
      <p:sp>
        <p:nvSpPr>
          <p:cNvPr id="3" name="Content Placeholder 2"/>
          <p:cNvSpPr>
            <a:spLocks noGrp="1"/>
          </p:cNvSpPr>
          <p:nvPr>
            <p:ph idx="1"/>
          </p:nvPr>
        </p:nvSpPr>
        <p:spPr>
          <a:xfrm>
            <a:off x="604024" y="2271674"/>
            <a:ext cx="4592444" cy="4586326"/>
          </a:xfrm>
        </p:spPr>
        <p:txBody>
          <a:bodyPr/>
          <a:lstStyle/>
          <a:p>
            <a:pPr marL="0" indent="0">
              <a:buNone/>
            </a:pPr>
            <a:r>
              <a:rPr lang="en-US" dirty="0"/>
              <a:t>For STEM OPT extension, your eligibility category is </a:t>
            </a:r>
            <a:r>
              <a:rPr lang="en-US" b="1" dirty="0"/>
              <a:t>c(3)(C) STEM Extension</a:t>
            </a:r>
          </a:p>
        </p:txBody>
      </p:sp>
      <p:grpSp>
        <p:nvGrpSpPr>
          <p:cNvPr id="18" name="Group 17"/>
          <p:cNvGrpSpPr/>
          <p:nvPr/>
        </p:nvGrpSpPr>
        <p:grpSpPr>
          <a:xfrm>
            <a:off x="933" y="6256421"/>
            <a:ext cx="12191068" cy="605952"/>
            <a:chOff x="933" y="6256421"/>
            <a:chExt cx="12191068" cy="605952"/>
          </a:xfrm>
        </p:grpSpPr>
        <p:sp>
          <p:nvSpPr>
            <p:cNvPr id="8" name="Rectangle 7"/>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9" name="Rectangle 8"/>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12" name="Rectangle 11"/>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16" name="TextBox 15"/>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17" name="TextBox 16"/>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551" y="1403958"/>
            <a:ext cx="6264841" cy="4061128"/>
          </a:xfrm>
          <a:prstGeom prst="rect">
            <a:avLst/>
          </a:prstGeom>
        </p:spPr>
      </p:pic>
      <p:sp>
        <p:nvSpPr>
          <p:cNvPr id="19" name="Rectangle 18"/>
          <p:cNvSpPr/>
          <p:nvPr/>
        </p:nvSpPr>
        <p:spPr>
          <a:xfrm>
            <a:off x="7962901" y="5012002"/>
            <a:ext cx="3067050" cy="273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10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4592444" cy="1945602"/>
          </a:xfrm>
        </p:spPr>
        <p:txBody>
          <a:bodyPr/>
          <a:lstStyle/>
          <a:p>
            <a:r>
              <a:rPr lang="en-US" b="1" dirty="0"/>
              <a:t>Basis of eligibility</a:t>
            </a:r>
          </a:p>
        </p:txBody>
      </p:sp>
      <p:sp>
        <p:nvSpPr>
          <p:cNvPr id="3" name="Content Placeholder 2"/>
          <p:cNvSpPr>
            <a:spLocks noGrp="1"/>
          </p:cNvSpPr>
          <p:nvPr>
            <p:ph idx="1"/>
          </p:nvPr>
        </p:nvSpPr>
        <p:spPr>
          <a:xfrm>
            <a:off x="368135" y="1899062"/>
            <a:ext cx="5320145" cy="4586326"/>
          </a:xfrm>
        </p:spPr>
        <p:txBody>
          <a:bodyPr>
            <a:normAutofit/>
          </a:bodyPr>
          <a:lstStyle/>
          <a:p>
            <a:pPr marL="0" indent="0">
              <a:buNone/>
            </a:pPr>
            <a:r>
              <a:rPr lang="en-US" sz="2600" dirty="0"/>
              <a:t>For your degree, be sure to put the type of degree (Bachelor’s, Master’s, etc.) and what it is in.</a:t>
            </a:r>
          </a:p>
          <a:p>
            <a:r>
              <a:rPr lang="en-US" sz="2600" dirty="0"/>
              <a:t>Example: Bachelor’s in Mathematics</a:t>
            </a:r>
          </a:p>
          <a:p>
            <a:pPr marL="0" indent="0">
              <a:buNone/>
            </a:pPr>
            <a:endParaRPr lang="en-US" sz="2600" b="1" dirty="0"/>
          </a:p>
          <a:p>
            <a:pPr marL="0" indent="0">
              <a:buNone/>
            </a:pPr>
            <a:r>
              <a:rPr lang="en-US" sz="2600" dirty="0"/>
              <a:t>You will need to talk to your </a:t>
            </a:r>
            <a:r>
              <a:rPr lang="en-US" sz="2600" b="1" dirty="0"/>
              <a:t>employer</a:t>
            </a:r>
            <a:r>
              <a:rPr lang="en-US" sz="2600" dirty="0"/>
              <a:t> about their name in E-verify and their identification number.</a:t>
            </a:r>
          </a:p>
        </p:txBody>
      </p:sp>
      <p:grpSp>
        <p:nvGrpSpPr>
          <p:cNvPr id="18" name="Group 17"/>
          <p:cNvGrpSpPr/>
          <p:nvPr/>
        </p:nvGrpSpPr>
        <p:grpSpPr>
          <a:xfrm>
            <a:off x="933" y="6256421"/>
            <a:ext cx="12191068" cy="605952"/>
            <a:chOff x="933" y="6256421"/>
            <a:chExt cx="12191068" cy="605952"/>
          </a:xfrm>
        </p:grpSpPr>
        <p:sp>
          <p:nvSpPr>
            <p:cNvPr id="8" name="Rectangle 7"/>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9" name="Rectangle 8"/>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12" name="Rectangle 11"/>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16" name="TextBox 15"/>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17" name="TextBox 16"/>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982" y="684419"/>
            <a:ext cx="4479031" cy="5489162"/>
          </a:xfrm>
          <a:prstGeom prst="rect">
            <a:avLst/>
          </a:prstGeom>
        </p:spPr>
      </p:pic>
    </p:spTree>
    <p:extLst>
      <p:ext uri="{BB962C8B-B14F-4D97-AF65-F5344CB8AC3E}">
        <p14:creationId xmlns:p14="http://schemas.microsoft.com/office/powerpoint/2010/main" val="22153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435" y="1025708"/>
            <a:ext cx="6126477" cy="4821429"/>
          </a:xfrm>
          <a:prstGeom prst="rect">
            <a:avLst/>
          </a:prstGeom>
        </p:spPr>
      </p:pic>
      <p:sp>
        <p:nvSpPr>
          <p:cNvPr id="3" name="Content Placeholder 2"/>
          <p:cNvSpPr>
            <a:spLocks noGrp="1"/>
          </p:cNvSpPr>
          <p:nvPr>
            <p:ph idx="1"/>
          </p:nvPr>
        </p:nvSpPr>
        <p:spPr>
          <a:xfrm>
            <a:off x="604024" y="2009279"/>
            <a:ext cx="4592444" cy="4586326"/>
          </a:xfrm>
        </p:spPr>
        <p:txBody>
          <a:bodyPr/>
          <a:lstStyle/>
          <a:p>
            <a:r>
              <a:rPr lang="en-US" dirty="0"/>
              <a:t>Select “</a:t>
            </a:r>
            <a:r>
              <a:rPr lang="en-US" b="1" dirty="0"/>
              <a:t>initial permission to accept employment</a:t>
            </a:r>
            <a:r>
              <a:rPr lang="en-US" dirty="0"/>
              <a:t>” since it is a different eligibility category than your first OPT.</a:t>
            </a:r>
          </a:p>
          <a:p>
            <a:pPr marL="0" indent="0">
              <a:buNone/>
            </a:pPr>
            <a:endParaRPr lang="en-US" dirty="0"/>
          </a:p>
          <a:p>
            <a:r>
              <a:rPr lang="en-US" dirty="0"/>
              <a:t>Since you are applying for an extension of a previous OPT, select “</a:t>
            </a:r>
            <a:r>
              <a:rPr lang="en-US" b="1" dirty="0"/>
              <a:t>Yes</a:t>
            </a:r>
            <a:r>
              <a:rPr lang="en-US" dirty="0"/>
              <a:t>.” </a:t>
            </a:r>
          </a:p>
        </p:txBody>
      </p:sp>
      <p:sp>
        <p:nvSpPr>
          <p:cNvPr id="8" name="Title 1"/>
          <p:cNvSpPr>
            <a:spLocks noGrp="1"/>
          </p:cNvSpPr>
          <p:nvPr>
            <p:ph type="title"/>
          </p:nvPr>
        </p:nvSpPr>
        <p:spPr>
          <a:xfrm>
            <a:off x="604024" y="362700"/>
            <a:ext cx="4592444" cy="1945602"/>
          </a:xfrm>
        </p:spPr>
        <p:txBody>
          <a:bodyPr/>
          <a:lstStyle/>
          <a:p>
            <a:r>
              <a:rPr lang="en-US" b="1" dirty="0"/>
              <a:t>Reason for applying</a:t>
            </a:r>
          </a:p>
        </p:txBody>
      </p:sp>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875468" y="1926883"/>
            <a:ext cx="255463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5468" y="4159952"/>
            <a:ext cx="65598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25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1985</Words>
  <Application>Microsoft Office PowerPoint</Application>
  <PresentationFormat>Widescreen</PresentationFormat>
  <Paragraphs>360</Paragraphs>
  <Slides>44</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Online STEM OPT Guidelines</vt:lpstr>
      <vt:lpstr>PowerPoint Presentation</vt:lpstr>
      <vt:lpstr>PowerPoint Presentation</vt:lpstr>
      <vt:lpstr>PowerPoint Presentation</vt:lpstr>
      <vt:lpstr>IMPORTANT!</vt:lpstr>
      <vt:lpstr>PowerPoint Presentation</vt:lpstr>
      <vt:lpstr>Basis of eligibility</vt:lpstr>
      <vt:lpstr>Basis of eligibility</vt:lpstr>
      <vt:lpstr>Reason for applying</vt:lpstr>
      <vt:lpstr>Preparer and interpreter information</vt:lpstr>
      <vt:lpstr>Your name</vt:lpstr>
      <vt:lpstr>Your contact information</vt:lpstr>
      <vt:lpstr>PowerPoint Presentation</vt:lpstr>
      <vt:lpstr>PowerPoint Presentation</vt:lpstr>
      <vt:lpstr>Describe yourself</vt:lpstr>
      <vt:lpstr>When and where you were born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OPT Template</dc:title>
  <dc:creator>Kirstyn Tureman</dc:creator>
  <cp:lastModifiedBy>Deborah Pabon Crespo</cp:lastModifiedBy>
  <cp:revision>220</cp:revision>
  <dcterms:created xsi:type="dcterms:W3CDTF">2021-06-07T16:07:00Z</dcterms:created>
  <dcterms:modified xsi:type="dcterms:W3CDTF">2023-03-24T14:35:49Z</dcterms:modified>
</cp:coreProperties>
</file>